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6" r:id="rId3"/>
  </p:sldMasterIdLst>
  <p:notesMasterIdLst>
    <p:notesMasterId r:id="rId93"/>
  </p:notesMasterIdLst>
  <p:handoutMasterIdLst>
    <p:handoutMasterId r:id="rId94"/>
  </p:handoutMasterIdLst>
  <p:sldIdLst>
    <p:sldId id="281" r:id="rId4"/>
    <p:sldId id="319" r:id="rId5"/>
    <p:sldId id="320" r:id="rId6"/>
    <p:sldId id="321" r:id="rId7"/>
    <p:sldId id="323" r:id="rId8"/>
    <p:sldId id="322" r:id="rId9"/>
    <p:sldId id="330" r:id="rId10"/>
    <p:sldId id="329" r:id="rId11"/>
    <p:sldId id="333" r:id="rId12"/>
    <p:sldId id="332" r:id="rId13"/>
    <p:sldId id="331" r:id="rId14"/>
    <p:sldId id="336" r:id="rId15"/>
    <p:sldId id="335" r:id="rId16"/>
    <p:sldId id="339" r:id="rId17"/>
    <p:sldId id="338" r:id="rId18"/>
    <p:sldId id="337" r:id="rId19"/>
    <p:sldId id="341" r:id="rId20"/>
    <p:sldId id="343" r:id="rId21"/>
    <p:sldId id="342" r:id="rId22"/>
    <p:sldId id="340" r:id="rId23"/>
    <p:sldId id="354" r:id="rId24"/>
    <p:sldId id="351" r:id="rId25"/>
    <p:sldId id="350" r:id="rId26"/>
    <p:sldId id="334" r:id="rId27"/>
    <p:sldId id="353" r:id="rId28"/>
    <p:sldId id="352" r:id="rId29"/>
    <p:sldId id="355" r:id="rId30"/>
    <p:sldId id="357" r:id="rId31"/>
    <p:sldId id="358" r:id="rId32"/>
    <p:sldId id="356" r:id="rId33"/>
    <p:sldId id="361" r:id="rId34"/>
    <p:sldId id="360" r:id="rId35"/>
    <p:sldId id="359" r:id="rId36"/>
    <p:sldId id="363" r:id="rId37"/>
    <p:sldId id="364" r:id="rId38"/>
    <p:sldId id="362" r:id="rId39"/>
    <p:sldId id="365" r:id="rId40"/>
    <p:sldId id="370" r:id="rId41"/>
    <p:sldId id="368" r:id="rId42"/>
    <p:sldId id="369" r:id="rId43"/>
    <p:sldId id="367" r:id="rId44"/>
    <p:sldId id="366" r:id="rId45"/>
    <p:sldId id="372" r:id="rId46"/>
    <p:sldId id="371" r:id="rId47"/>
    <p:sldId id="434" r:id="rId48"/>
    <p:sldId id="435" r:id="rId49"/>
    <p:sldId id="436" r:id="rId50"/>
    <p:sldId id="437" r:id="rId51"/>
    <p:sldId id="438" r:id="rId52"/>
    <p:sldId id="440" r:id="rId53"/>
    <p:sldId id="441" r:id="rId54"/>
    <p:sldId id="442" r:id="rId55"/>
    <p:sldId id="379" r:id="rId56"/>
    <p:sldId id="382" r:id="rId57"/>
    <p:sldId id="427" r:id="rId58"/>
    <p:sldId id="398" r:id="rId59"/>
    <p:sldId id="399" r:id="rId60"/>
    <p:sldId id="385" r:id="rId61"/>
    <p:sldId id="380" r:id="rId62"/>
    <p:sldId id="402" r:id="rId63"/>
    <p:sldId id="403" r:id="rId64"/>
    <p:sldId id="428" r:id="rId65"/>
    <p:sldId id="405" r:id="rId66"/>
    <p:sldId id="429" r:id="rId67"/>
    <p:sldId id="404" r:id="rId68"/>
    <p:sldId id="406" r:id="rId69"/>
    <p:sldId id="410" r:id="rId70"/>
    <p:sldId id="409" r:id="rId71"/>
    <p:sldId id="387" r:id="rId72"/>
    <p:sldId id="411" r:id="rId73"/>
    <p:sldId id="389" r:id="rId74"/>
    <p:sldId id="414" r:id="rId75"/>
    <p:sldId id="413" r:id="rId76"/>
    <p:sldId id="412" r:id="rId77"/>
    <p:sldId id="415" r:id="rId78"/>
    <p:sldId id="416" r:id="rId79"/>
    <p:sldId id="418" r:id="rId80"/>
    <p:sldId id="417" r:id="rId81"/>
    <p:sldId id="419" r:id="rId82"/>
    <p:sldId id="420" r:id="rId83"/>
    <p:sldId id="421" r:id="rId84"/>
    <p:sldId id="422" r:id="rId85"/>
    <p:sldId id="424" r:id="rId86"/>
    <p:sldId id="426" r:id="rId87"/>
    <p:sldId id="425" r:id="rId88"/>
    <p:sldId id="433" r:id="rId89"/>
    <p:sldId id="431" r:id="rId90"/>
    <p:sldId id="432" r:id="rId91"/>
    <p:sldId id="423" r:id="rId92"/>
  </p:sldIdLst>
  <p:sldSz cx="10799763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SSEW Mulugeta (EEAS-ADDIS ABABA)" initials="TM(A" lastIdx="9" clrIdx="0"/>
  <p:cmAuthor id="1" name="pc" initials="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571"/>
    <a:srgbClr val="280373"/>
    <a:srgbClr val="00CC00"/>
    <a:srgbClr val="343DF8"/>
    <a:srgbClr val="69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2652" autoAdjust="0"/>
  </p:normalViewPr>
  <p:slideViewPr>
    <p:cSldViewPr snapToGrid="0" snapToObjects="1">
      <p:cViewPr varScale="1">
        <p:scale>
          <a:sx n="62" d="100"/>
          <a:sy n="62" d="100"/>
        </p:scale>
        <p:origin x="1204" y="28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56" y="-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commentAuthors" Target="commentAuthor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/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303670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/>
              <a:t>Funded by the European Union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8A432E-2A83-5A4E-AFEC-36AE0F535D9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04850"/>
            <a:ext cx="55435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5"/>
            <a:ext cx="5681980" cy="422481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n-US"/>
              <a:t>CIVIL SOCIETY FUND - III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AB25E3F-ADED-5540-A218-C1BB5A5C8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238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Funded by the European Union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CIVIL SOCIETY FUND - III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25E3F-ADED-5540-A218-C1BB5A5C81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0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Funded by the European Union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SOCIETY FUND - III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5E3F-ADED-5540-A218-C1BB5A5C81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0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6" y="2130427"/>
            <a:ext cx="9180513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1" y="3886200"/>
            <a:ext cx="756126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3FE33170-FD75-489D-BD29-CA238B8C2816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1600202"/>
            <a:ext cx="972026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5C27589A-9288-43D7-9224-5F22FA6F965C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E280BD3A-AB20-4060-9861-E6CEC7B0196A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6" y="2130427"/>
            <a:ext cx="9180513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1" y="3886200"/>
            <a:ext cx="756126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CF6-73B6-461E-ADB2-641D219C2F6F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74638"/>
            <a:ext cx="972026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75A8-9E42-4435-9051-EA3814944163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9" y="4406902"/>
            <a:ext cx="91805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489" y="2906713"/>
            <a:ext cx="9180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9A84-215B-4177-B2CF-18199823F987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2"/>
            <a:ext cx="47831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5289" y="1600202"/>
            <a:ext cx="4784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5697-C9DB-4EB9-A29B-CE8948ED8D73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35113"/>
            <a:ext cx="47720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1" y="2174875"/>
            <a:ext cx="47720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1" y="1535113"/>
            <a:ext cx="47736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1" y="2174875"/>
            <a:ext cx="47736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A007-6FC0-471B-99C7-06AA1427FFBC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611-E549-4877-BB77-48B60FE3556D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D1F6-98A4-43FC-A7A7-0101556FE7A1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E25-0D0E-4E34-9581-DC7301740352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600202"/>
            <a:ext cx="972026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024E6E93-1081-4F43-AE7E-5E47A42D33E9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39" y="4800600"/>
            <a:ext cx="64801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139" y="5367338"/>
            <a:ext cx="64801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162D-4B73-4449-ADA4-24FB3E86BBD6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96E5-17EB-4BD5-BB9F-F052B4095D27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4543-96E4-4467-8FB6-F8AEF743B054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130426"/>
            <a:ext cx="91797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3886200"/>
            <a:ext cx="755983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F0A-737A-4ABC-83CE-814C4A04AD25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D929-E66A-44C5-B7A4-D16B8D551B7E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07" y="4406901"/>
            <a:ext cx="91797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07" y="2906713"/>
            <a:ext cx="9179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764-BD26-4330-974F-3D655473579D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88" y="1600201"/>
            <a:ext cx="47698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880" y="1600201"/>
            <a:ext cx="47698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EBD4-3117-4383-9453-4DEBAFC23CA1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1535113"/>
            <a:ext cx="47717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88" y="2174875"/>
            <a:ext cx="47717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30" y="1535113"/>
            <a:ext cx="47736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30" y="2174875"/>
            <a:ext cx="47736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7CE9-50D1-4D68-BC60-E7B5CEF5A084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3D44-794E-4874-A5E7-18834687E084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343-E76F-4D57-91E3-066423C556E6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9" y="4406902"/>
            <a:ext cx="91805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489" y="2906713"/>
            <a:ext cx="91805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7C8E7F3D-6E20-43AD-AF07-C516877A8F44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89" y="273050"/>
            <a:ext cx="355304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07" y="273051"/>
            <a:ext cx="60373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89" y="1435101"/>
            <a:ext cx="355304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3052-7C8A-45AF-B0B4-918E13BE11B8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29" y="4800600"/>
            <a:ext cx="64798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29" y="612775"/>
            <a:ext cx="64798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29" y="5367338"/>
            <a:ext cx="64798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DB4E-6DCA-4392-BD61-6696312C02D0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D3BC-7FED-4801-A8B2-E197E43938C5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828" y="274639"/>
            <a:ext cx="242994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988" y="274639"/>
            <a:ext cx="710984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15AD-1376-4D66-A3C8-261D9E1CBB56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2"/>
            <a:ext cx="47831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5289" y="1600202"/>
            <a:ext cx="47847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D083B1B3-840C-4DFA-9F96-BBF135AA70F7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35113"/>
            <a:ext cx="47720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1" y="2174875"/>
            <a:ext cx="47720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1" y="1535113"/>
            <a:ext cx="47736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1" y="2174875"/>
            <a:ext cx="47736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6B637147-1F33-46A4-8C0D-1EDDEBA2C175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2EB4B761-5C59-4FE0-90A9-CB4318820DE9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E7A95BF8-D216-4865-93CF-E761D61D57D3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6E14BF6F-284A-43BE-8AAA-7AA744F2C36B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39" y="4800600"/>
            <a:ext cx="64801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139" y="5367338"/>
            <a:ext cx="64801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E0922205-DB57-4609-A744-CF7579FE16D4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/>
          <a:lstStyle/>
          <a:p>
            <a:fld id="{FA2A1845-F036-1F4B-BEFF-6BD5063C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340" y="5499412"/>
            <a:ext cx="1609197" cy="9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600202"/>
            <a:ext cx="97202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750" y="6356352"/>
            <a:ext cx="252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2AB6-543C-47AD-8DC1-E15DE917D490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351" y="6356352"/>
            <a:ext cx="3421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9064" y="6356352"/>
            <a:ext cx="252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B77A-9993-3448-8C29-834B4E51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1600201"/>
            <a:ext cx="97197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988" y="6356351"/>
            <a:ext cx="2519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2FA9-A6A0-4C33-9BD3-37D39E10A023}" type="datetime1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919" y="6356351"/>
            <a:ext cx="341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9830" y="6356351"/>
            <a:ext cx="2519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ec.europa.eu/europeaid/node/1100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ebgate.ec.europa.eu/europeaid/prospect" TargetMode="Externa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hyperlink" Target="mailto:DELEGATION-ETHIOPIA-CSFIII@eeas.europa.eu" TargetMode="Externa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ebgate.ec.europa.eu/fpfis/wikis/display/devcoiskb/e-Calls+PADOR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ebgate.ec.europa.eu/europeaid/pado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c.europa.eu/europeaid/node/44231" TargetMode="External"/><Relationship Id="rId11" Type="http://schemas.openxmlformats.org/officeDocument/2006/relationships/hyperlink" Target="https://webgate.ec.europa.eu/fpfis/wikis/display/devcoiskb/e-Learning+Videos+-+e-Calls+PADOR" TargetMode="External"/><Relationship Id="rId5" Type="http://schemas.openxmlformats.org/officeDocument/2006/relationships/hyperlink" Target="https://ec.europa.eu/europeaid/node/1100" TargetMode="External"/><Relationship Id="rId10" Type="http://schemas.openxmlformats.org/officeDocument/2006/relationships/hyperlink" Target="https://webgate.ec.europa.eu/fpfis/wikis/display/devcoiskb/EuropeAid+Offline+Registration+Form+-+e-Calls+PADOR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ebgate.ec.europa.eu/fpfis/wikis/display/devcoiskb/Manual+for+Applicants+-+e-Calls+PADOR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peaid/prag/document.do?locale=en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ebgate.ec.europa.eu/europeaid/prospe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c.europa.eu/europeaid/pador_en" TargetMode="External"/><Relationship Id="rId5" Type="http://schemas.openxmlformats.org/officeDocument/2006/relationships/hyperlink" Target="https://webgate.ec.europa.eu/fpfis/wikis/pages/viewpage.action?pageId=23899991" TargetMode="External"/><Relationship Id="rId10" Type="http://schemas.openxmlformats.org/officeDocument/2006/relationships/hyperlink" Target="https://ec.europa.eu/europeaid/toolkit-mainstreaming-gender-equality-ec-development-cooperation_en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ec.europa.eu/europeaid/disability-inclusive-development-cooperation-guidance-note-eu-staff_en" TargetMode="Externa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gate.ec.europa.eu/europeaid/online-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c.europa.eu/europeaid/funding/communication-and-visibility-manual-eu-external-actions_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hyperlink" Target="file:///C:\Users\andyn.MEPD-ACMS\Documents\Ethiopia\CfP\%20http:\ec.europa.eu\europeaid\funding\communication-and-visibility-manual-eu-" TargetMode="External"/><Relationship Id="rId5" Type="http://schemas.openxmlformats.org/officeDocument/2006/relationships/hyperlink" Target="https://ec.europa.eu/europeaid/sectors/economic-growth/environment-and-green-economy/climate-change-and-environment_en" TargetMode="External"/><Relationship Id="rId10" Type="http://schemas.openxmlformats.org/officeDocument/2006/relationships/hyperlink" Target="https://ec.europa.eu/europeaid/aid-delivery-methods-project-cycle-management-guidelines-vol-1_en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ebgate.ec.europa.eu/europeaid/online-services/index.cfm?do=publi.welcome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4259993-47B3-4BA4-9152-38547C422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3175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0708-14F3-4DD6-98AF-58B768573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769386"/>
            <a:ext cx="9719787" cy="4356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III CALL FOR PROPOSALS FOR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GRANTS 2019</a:t>
            </a: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**Reference: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EuropeAid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163926/DD/ACT/ET**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SESSION</a:t>
            </a:r>
            <a:endParaRPr lang="en-US" sz="3600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EAC7A29-8946-4CD9-9809-5A348A8D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05010" y="262011"/>
            <a:ext cx="10972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32D4F-BFA2-41FC-A246-335641FCB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623" y="264943"/>
            <a:ext cx="951058" cy="640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10554D-5031-4D07-8447-AD686B13E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925" y="328833"/>
            <a:ext cx="4907705" cy="8900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0647CD-5B6D-4417-A7F8-D1CA0D171897}"/>
              </a:ext>
            </a:extLst>
          </p:cNvPr>
          <p:cNvSpPr/>
          <p:nvPr/>
        </p:nvSpPr>
        <p:spPr>
          <a:xfrm>
            <a:off x="1255773" y="1065879"/>
            <a:ext cx="8229600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b="1" i="1" dirty="0">
                <a:solidFill>
                  <a:srgbClr val="04617B"/>
                </a:solidFill>
                <a:latin typeface="Calibri"/>
              </a:rPr>
              <a:t>Empowering Citizens for Enhanced Development and Democracy</a:t>
            </a:r>
            <a:endParaRPr lang="en-US" b="1" dirty="0">
              <a:ln w="3175">
                <a:solidFill>
                  <a:srgbClr val="DBF5F9"/>
                </a:solidFill>
              </a:ln>
              <a:solidFill>
                <a:srgbClr val="04617B"/>
              </a:solidFill>
              <a:latin typeface="Arial Black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371F6A-7719-45E2-898A-1F85CB83CF75}"/>
              </a:ext>
            </a:extLst>
          </p:cNvPr>
          <p:cNvSpPr/>
          <p:nvPr/>
        </p:nvSpPr>
        <p:spPr>
          <a:xfrm>
            <a:off x="0" y="6187559"/>
            <a:ext cx="1079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43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err="1">
                <a:solidFill>
                  <a:srgbClr val="043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b="1" dirty="0">
                <a:solidFill>
                  <a:srgbClr val="043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Funded by the European Union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8786553" y="5569527"/>
            <a:ext cx="1473222" cy="6180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Areas of priority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 Actions that: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3738" lvl="1" indent="-236538">
              <a:buFont typeface="Arial" pitchFamily="34" charset="0"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Strengthen the capacity of CSOs / networks to engage in structured policy dialogue;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Facilitate partnership opportunities, including building coalitions and platforms, to exchange knowledge &amp; develop collective positions on common issues of interest;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Support the creation of an enabling environment for the development of an independent, accountable, inclusive civil society sector with the capacity to engage with Government to reinforce the democratic process.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7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Added Value elements &amp; 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cross-cutting issues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6263" lvl="2"/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Innovation &amp; best practices</a:t>
            </a:r>
          </a:p>
          <a:p>
            <a:pPr marL="576263" lvl="2"/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Gender mainstreaming (in all proposals)</a:t>
            </a:r>
          </a:p>
          <a:p>
            <a:pPr marL="576263" lvl="2"/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Targeting hard to reach groups</a:t>
            </a:r>
          </a:p>
          <a:p>
            <a:pPr marL="576263" lvl="2"/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Democratic values, social cohesion &amp; inclusivity</a:t>
            </a:r>
          </a:p>
          <a:p>
            <a:pPr marL="576263" lvl="2"/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Participation, especially of marginalised groups</a:t>
            </a:r>
          </a:p>
          <a:p>
            <a:pPr marL="576263" lvl="2"/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Capacity-building &amp; Value of partnerships</a:t>
            </a:r>
          </a:p>
        </p:txBody>
      </p:sp>
    </p:spTree>
    <p:extLst>
      <p:ext uri="{BB962C8B-B14F-4D97-AF65-F5344CB8AC3E}">
        <p14:creationId xmlns:p14="http://schemas.microsoft.com/office/powerpoint/2010/main" val="13860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9110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Amount of Funds Available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 11.75m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4" y="1600201"/>
            <a:ext cx="101207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spcBef>
                <a:spcPct val="40000"/>
              </a:spcBef>
              <a:buNone/>
              <a:defRPr/>
            </a:pP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Indicative allocation of funds by lot:</a:t>
            </a:r>
          </a:p>
          <a:p>
            <a:pPr marL="1027113" indent="-1027113">
              <a:lnSpc>
                <a:spcPct val="80000"/>
              </a:lnSpc>
              <a:spcBef>
                <a:spcPct val="40000"/>
              </a:spcBef>
              <a:defRPr/>
            </a:pPr>
            <a:endParaRPr lang="en-GB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Lot 1:	Democratic Governance &amp; Rule of Law – </a:t>
            </a:r>
          </a:p>
          <a:p>
            <a:pPr marL="0" indent="0">
              <a:lnSpc>
                <a:spcPct val="80000"/>
              </a:lnSpc>
              <a:spcBef>
                <a:spcPct val="40000"/>
              </a:spcBef>
              <a:buNone/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	</a:t>
            </a:r>
            <a:r>
              <a:rPr lang="en-GB" sz="26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(EUR 5,875,000)</a:t>
            </a:r>
          </a:p>
          <a:p>
            <a:pPr marL="1027113" indent="-1027113">
              <a:lnSpc>
                <a:spcPct val="80000"/>
              </a:lnSpc>
              <a:spcBef>
                <a:spcPct val="40000"/>
              </a:spcBef>
              <a:defRPr/>
            </a:pP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Lot 2:	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Service Delivery &amp; Community Engagement –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lnSpc>
                <a:spcPct val="80000"/>
              </a:lnSpc>
              <a:spcBef>
                <a:spcPct val="40000"/>
              </a:spcBef>
              <a:buNone/>
              <a:defRPr/>
            </a:pPr>
            <a:r>
              <a:rPr lang="en-GB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(EUR 3,525,000) </a:t>
            </a:r>
          </a:p>
          <a:p>
            <a:pPr marL="1027113" indent="-1027113">
              <a:lnSpc>
                <a:spcPct val="80000"/>
              </a:lnSpc>
              <a:spcBef>
                <a:spcPct val="40000"/>
              </a:spcBef>
              <a:defRPr/>
            </a:pP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Lot 3:	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Gender Equality, Women’s &amp; Girls’ </a:t>
            </a:r>
          </a:p>
          <a:p>
            <a:pPr marL="0" indent="0">
              <a:lnSpc>
                <a:spcPct val="80000"/>
              </a:lnSpc>
              <a:spcBef>
                <a:spcPct val="40000"/>
              </a:spcBef>
              <a:buNone/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Empowerment &amp; Protection – </a:t>
            </a:r>
            <a:r>
              <a:rPr lang="en-GB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(EUR 2,350,000)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4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Themes under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Lot 1: 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Democratic Governance &amp; Rule of Law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Oversight of local and national policies, budgets and legal frameworks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Promotion and defence of human rights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Land Ownership &amp; access to and control over land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Nation-building and peaceful co-existence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Themes under Lot 2:</a:t>
            </a:r>
            <a:b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Service Delivery &amp; Community Engagement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to justice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Environment and natural resources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Pastoralism and villagization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Hard to reach vulnerable groups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79705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Themes under Lot 3:</a:t>
            </a:r>
            <a:b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Gender equality, women’s &amp; girls’ empowerment &amp; protection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2071688"/>
            <a:ext cx="9719787" cy="40544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Gender-based Violence (GBV) / Violence against women &amp; girls (VAWG)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Protection of women &amp; children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Fighting inequality &amp; strengthening the voice and participation of women in society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274638"/>
            <a:ext cx="10044622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kinds of Actions can be proposed?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27" y="1331260"/>
            <a:ext cx="9719787" cy="45259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examples of the types of actions that could be considered eligible under this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please refer to pages 11-14 of the Guidelines for Applicants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lists provided are non-exhaustive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Any proposed action must be in line with the objectives of the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that of CSF III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Examples of ineligible actions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or mainly individual sponsorships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or mainly one-off conferences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Solely material and human resources support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Exclusively or primarily capital expenditures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Engendering any form of discrimination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Pursuing a narrow political agenda or supporting political parties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</a:pP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Proselytism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0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Duration of Actio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2384612"/>
            <a:ext cx="9719787" cy="294938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proposed (initial)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implementation period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must be between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36 months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1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Size of Grants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I-Applications from individual organizations </a:t>
            </a:r>
          </a:p>
          <a:p>
            <a:pPr lvl="1" fontAlgn="base"/>
            <a:r>
              <a:rPr lang="en-GB" b="1" dirty="0">
                <a:latin typeface="Arial" pitchFamily="34" charset="0"/>
                <a:cs typeface="Arial" pitchFamily="34" charset="0"/>
              </a:rPr>
              <a:t>Min. amount:	 	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 150,000</a:t>
            </a:r>
          </a:p>
          <a:p>
            <a:pPr lvl="1" fontAlgn="base"/>
            <a:r>
              <a:rPr lang="en-US" b="1" dirty="0">
                <a:latin typeface="Arial" pitchFamily="34" charset="0"/>
                <a:cs typeface="Arial" pitchFamily="34" charset="0"/>
              </a:rPr>
              <a:t>Max. amount:		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 300,000</a:t>
            </a:r>
          </a:p>
          <a:p>
            <a:endParaRPr lang="en-GB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II-Applications from Networks, Consortia &amp; Co-Applications </a:t>
            </a:r>
          </a:p>
          <a:p>
            <a:pPr lvl="1" fontAlgn="base"/>
            <a:r>
              <a:rPr lang="en-GB" b="1" dirty="0">
                <a:latin typeface="Arial" pitchFamily="34" charset="0"/>
                <a:cs typeface="Arial" pitchFamily="34" charset="0"/>
              </a:rPr>
              <a:t>Min. amount:		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 300,000</a:t>
            </a:r>
          </a:p>
          <a:p>
            <a:pPr lvl="1" fontAlgn="base"/>
            <a:r>
              <a:rPr lang="en-US" b="1" dirty="0">
                <a:latin typeface="Arial" pitchFamily="34" charset="0"/>
                <a:cs typeface="Arial" pitchFamily="34" charset="0"/>
              </a:rPr>
              <a:t>Max. amount:		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 500,000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0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6769543" y="6529168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5395" y="6126163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399" y="6088043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312771" y="6063536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57" y="6569902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Objectives of Information Session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ゴシック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buFontTx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introduce potential applicants to this </a:t>
            </a:r>
            <a:r>
              <a:rPr lang="en-US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CfP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in particular its Guidelines</a:t>
            </a:r>
          </a:p>
          <a:p>
            <a:pPr marL="273050" indent="-273050">
              <a:spcBef>
                <a:spcPts val="600"/>
              </a:spcBef>
              <a:buFontTx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outline the overall application &amp; evaluation process</a:t>
            </a:r>
          </a:p>
          <a:p>
            <a:pPr marL="273050" indent="-273050">
              <a:spcBef>
                <a:spcPts val="600"/>
              </a:spcBef>
              <a:buFontTx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provide advice on how to prepare the Concept Note</a:t>
            </a:r>
          </a:p>
          <a:p>
            <a:pPr marL="273050" indent="-273050">
              <a:spcBef>
                <a:spcPts val="600"/>
              </a:spcBef>
              <a:buFontTx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introduce the Logical Framework Approach &amp; other relevant PCM tools</a:t>
            </a:r>
          </a:p>
          <a:p>
            <a:pPr marL="273050" indent="-273050">
              <a:spcBef>
                <a:spcPts val="600"/>
              </a:spcBef>
              <a:buFontTx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advise on where to find additional information &amp; technical resources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Rules governing Co-financing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417639"/>
            <a:ext cx="9719787" cy="4708526"/>
          </a:xfrm>
        </p:spPr>
        <p:txBody>
          <a:bodyPr>
            <a:normAutofit fontScale="92500" lnSpcReduction="10000"/>
          </a:bodyPr>
          <a:lstStyle/>
          <a:p>
            <a:pPr marL="173038" lvl="0" indent="-114300" defTabSz="4572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Requested EU funding may not be less than 50% of total cost of the action</a:t>
            </a:r>
          </a:p>
          <a:p>
            <a:pPr marL="173038" lvl="0" indent="-114300" defTabSz="457200">
              <a:lnSpc>
                <a:spcPct val="80000"/>
              </a:lnSpc>
              <a:spcBef>
                <a:spcPts val="18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Requested EU contribution may not exceed 95% of the total eligible costs of the action </a:t>
            </a:r>
          </a:p>
          <a:p>
            <a:pPr marL="173038" lvl="0" indent="-114300" defTabSz="457200">
              <a:lnSpc>
                <a:spcPct val="80000"/>
              </a:lnSpc>
              <a:spcBef>
                <a:spcPts val="18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balance must be financed from sources other than the general budget of the union or the European Development Fund</a:t>
            </a:r>
          </a:p>
          <a:p>
            <a:pPr marL="173038" indent="-114300">
              <a:lnSpc>
                <a:spcPct val="80000"/>
              </a:lnSpc>
              <a:spcBef>
                <a:spcPts val="18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Full financing in special circumstances only -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see section 6.3.9. of the PRAG. The lead applicant must justify full financing in 2.1 of part B of the grant application form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Contributions In Kind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Contributions in kind </a:t>
            </a:r>
            <a:r>
              <a:rPr lang="en-GB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may not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 treated as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co­financing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However, if </a:t>
            </a:r>
            <a:r>
              <a:rPr lang="en-GB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description of the action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includes contributions in kind, they must be provided)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an exception, contributions in kind may include personnel costs for the work carried out by volunteers</a:t>
            </a:r>
          </a:p>
          <a:p>
            <a:pPr marL="0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Volunteers' work may comprise up to 50% of the co-financing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7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Eligibility of Lead Applicant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27" y="1205754"/>
            <a:ext cx="9719787" cy="4938898"/>
          </a:xfrm>
        </p:spPr>
        <p:txBody>
          <a:bodyPr/>
          <a:lstStyle/>
          <a:p>
            <a:pPr marL="0" lvl="0" indent="58738" defTabSz="457200">
              <a:lnSpc>
                <a:spcPct val="80000"/>
              </a:lnSpc>
              <a:buNone/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Lead Applicant must be:</a:t>
            </a:r>
          </a:p>
          <a:p>
            <a:pPr marL="573088" lvl="1" indent="-395288" defTabSz="457200">
              <a:spcBef>
                <a:spcPts val="300"/>
              </a:spcBef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legal person, and </a:t>
            </a:r>
          </a:p>
          <a:p>
            <a:pPr marL="573088" lvl="1" indent="-395288" defTabSz="457200">
              <a:spcBef>
                <a:spcPts val="300"/>
              </a:spcBef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Non-profit-making, and </a:t>
            </a:r>
          </a:p>
          <a:p>
            <a:pPr marL="573088" lvl="1" indent="-395288">
              <a:spcBef>
                <a:spcPts val="300"/>
              </a:spcBef>
              <a:buFontTx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Local CSO established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registered at sub-national or national levels in Ethiopia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NGOs,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FBOs, Mass-Based Associations, Professional Associations, trade unions and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labour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federations, employers’ federations, chambers of commerce and other not-for-profit PS entities, not-for-profit institutions of higher learning &amp; research, consortiums &amp; networks; </a:t>
            </a:r>
          </a:p>
          <a:p>
            <a:pPr marL="573088" lvl="1" indent="-395288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Established in FDRE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2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Eligibility of Lead Applicant (contd.)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27" y="1734672"/>
            <a:ext cx="9719787" cy="3913093"/>
          </a:xfrm>
        </p:spPr>
        <p:txBody>
          <a:bodyPr>
            <a:normAutofit/>
          </a:bodyPr>
          <a:lstStyle/>
          <a:p>
            <a:pPr marL="573088" lvl="1" indent="-395288">
              <a:spcBef>
                <a:spcPts val="300"/>
              </a:spcBef>
              <a:buFontTx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Directly responsible for the preparation &amp; management of the action with co-applicants and affiliated entities</a:t>
            </a:r>
          </a:p>
          <a:p>
            <a:pPr marL="573088" lvl="1" indent="-395288">
              <a:spcBef>
                <a:spcPts val="300"/>
              </a:spcBef>
              <a:buFontTx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Able to demonstrate experience in carrying out activities implemented in the fields covered by this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CfP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573088" lvl="1" indent="-395288">
              <a:spcBef>
                <a:spcPts val="300"/>
              </a:spcBef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 be in a situation described in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2.6.10.1 of the PRAG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– bankruptcy, fraud, professional misconduct, breach of tax, misrepresentation of info., etc.</a:t>
            </a:r>
          </a:p>
        </p:txBody>
      </p:sp>
    </p:spTree>
    <p:extLst>
      <p:ext uri="{BB962C8B-B14F-4D97-AF65-F5344CB8AC3E}">
        <p14:creationId xmlns:p14="http://schemas.microsoft.com/office/powerpoint/2010/main" val="42512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Lead Applicants may act individually or with co-applicants</a:t>
            </a:r>
          </a:p>
          <a:p>
            <a:endParaRPr lang="en-US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lvl="1" indent="0" algn="ctr">
              <a:spcBef>
                <a:spcPts val="300"/>
              </a:spcBef>
              <a:buNone/>
              <a:defRPr/>
            </a:pPr>
            <a:r>
              <a:rPr lang="en-GB" dirty="0">
                <a:solidFill>
                  <a:srgbClr val="0D05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Note: If awarded a grant, the lead applicant becomes </a:t>
            </a:r>
          </a:p>
          <a:p>
            <a:pPr marL="177800" lvl="1" algn="ctr">
              <a:spcBef>
                <a:spcPts val="300"/>
              </a:spcBef>
              <a:defRPr/>
            </a:pPr>
            <a:r>
              <a:rPr lang="en-GB" b="1" i="1" dirty="0">
                <a:solidFill>
                  <a:srgbClr val="0D057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coordinator</a:t>
            </a:r>
          </a:p>
          <a:p>
            <a:pPr marL="0" indent="0">
              <a:buNone/>
            </a:pPr>
            <a:endParaRPr lang="en-US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Eligibility of Lead Applicant (contd.)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Eligibility of Co-Applicants</a:t>
            </a:r>
            <a:br>
              <a:rPr lang="en-US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600201"/>
            <a:ext cx="9999799" cy="4110317"/>
          </a:xfrm>
        </p:spPr>
        <p:txBody>
          <a:bodyPr/>
          <a:lstStyle/>
          <a:p>
            <a:pPr marL="8001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Co-applicants participate in designing &amp; implementing the action, and the costs they incur are eligible in the same way as the lead applicant</a:t>
            </a:r>
          </a:p>
          <a:p>
            <a:pPr indent="58738">
              <a:lnSpc>
                <a:spcPct val="80000"/>
              </a:lnSpc>
              <a:buNone/>
              <a:defRPr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Co-applicants must satisfy the same eligibility criteria as the lead applicant, except that they do not necessarily have to be established in Ethiopia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0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Eligibility of Co-Applicants (Cont.)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addition to the same categories deemed eligible for lead applicants, co-applicants may also include-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indent="58738">
              <a:lnSpc>
                <a:spcPct val="80000"/>
              </a:lnSpc>
              <a:buNone/>
              <a:defRPr/>
            </a:pP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973138" lvl="2" indent="-395288">
              <a:spcBef>
                <a:spcPts val="3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International NGOs based in EU or AU member states that are registered to operate in Ethiopia</a:t>
            </a:r>
          </a:p>
          <a:p>
            <a:pPr marL="573088" lvl="1" indent="-395288">
              <a:spcBef>
                <a:spcPts val="300"/>
              </a:spcBef>
              <a:buFontTx/>
              <a:buChar char="•"/>
              <a:defRPr/>
            </a:pP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lvl="1" indent="0" algn="ctr">
              <a:spcBef>
                <a:spcPts val="300"/>
              </a:spcBef>
              <a:buNone/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Note: Only 1 International partner per Application.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6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Affiliated Entities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27" y="1259542"/>
            <a:ext cx="9719787" cy="4525963"/>
          </a:xfrm>
        </p:spPr>
        <p:txBody>
          <a:bodyPr/>
          <a:lstStyle/>
          <a:p>
            <a:pPr marL="342900" lvl="1" indent="-3429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Lead applicants and co-applicants may act with ‘Affiliated Entities’</a:t>
            </a:r>
          </a:p>
          <a:p>
            <a:pPr marL="342900" lvl="1" indent="-3429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lvl="1" indent="-3429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Affiliated entities must have a legal or capital structural link with the applicants, e.g. sister or parent company. Such links should exist beyond any proposed action.</a:t>
            </a:r>
          </a:p>
          <a:p>
            <a:pPr marL="0" lvl="1" indent="0">
              <a:spcBef>
                <a:spcPts val="300"/>
              </a:spcBef>
              <a:buNone/>
              <a:defRPr/>
            </a:pP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34950" lvl="1" indent="-3429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Affiliated entities participate in the design &amp; implementation of the action &amp; the costs they incur may be accepted as eligible</a:t>
            </a:r>
          </a:p>
          <a:p>
            <a:pPr marL="177800" lvl="1">
              <a:spcBef>
                <a:spcPts val="300"/>
              </a:spcBef>
              <a:defRPr/>
            </a:pP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lvl="1" indent="-3429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But they do not sign the grant contract</a:t>
            </a:r>
          </a:p>
          <a:p>
            <a:pPr marL="177800" lvl="1">
              <a:spcBef>
                <a:spcPts val="300"/>
              </a:spcBef>
              <a:defRPr/>
            </a:pPr>
            <a:endParaRPr lang="en-US" sz="2400" b="1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1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Associates &amp; Contractors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27" y="1250578"/>
            <a:ext cx="9719787" cy="4525963"/>
          </a:xfrm>
        </p:spPr>
        <p:txBody>
          <a:bodyPr>
            <a:normAutofit fontScale="92500" lnSpcReduction="20000"/>
          </a:bodyPr>
          <a:lstStyle/>
          <a:p>
            <a:pPr eaLnBrk="0" hangingPunct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Associates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play a real role in the action, but may not receive funding from the grant, except for per diem &amp; travel costs</a:t>
            </a:r>
          </a:p>
          <a:p>
            <a:pPr eaLnBrk="0" hangingPunct="0"/>
            <a:endPara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Don’t have to meet same eligibility criteria as applicants, but must be mentioned in the application form</a:t>
            </a:r>
          </a:p>
          <a:p>
            <a:pPr eaLnBrk="0" hangingPunct="0"/>
            <a:endParaRPr lang="en-US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Contractors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 contracts awarded by the grantee, subject to the procurement rules set out in Annex IV to the grant contract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2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applications &amp; grants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applicant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lead applicant may not submit more than 1 application as a lead applicant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lead applicant in one application may be a co-applicant or an affiliated entity in one other application, irrespective of the lot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co-applicant/affiliated entity may not be the co-applicant or affiliated entity in more than two applications under this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6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6769543" y="6529168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5395" y="6126163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399" y="6088043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312771" y="6063536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57" y="6569902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87198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Programme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5FEC7-32B5-49DC-90F9-91FDC172B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85030"/>
              </p:ext>
            </p:extLst>
          </p:nvPr>
        </p:nvGraphicFramePr>
        <p:xfrm>
          <a:off x="571500" y="1224597"/>
          <a:ext cx="9688514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113">
                  <a:extLst>
                    <a:ext uri="{9D8B030D-6E8A-4147-A177-3AD203B41FA5}">
                      <a16:colId xmlns:a16="http://schemas.microsoft.com/office/drawing/2014/main" val="411881929"/>
                    </a:ext>
                  </a:extLst>
                </a:gridCol>
                <a:gridCol w="1930401">
                  <a:extLst>
                    <a:ext uri="{9D8B030D-6E8A-4147-A177-3AD203B41FA5}">
                      <a16:colId xmlns:a16="http://schemas.microsoft.com/office/drawing/2014/main" val="16667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5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Introduction to CSF III Call for Proposals for Large Grants (2019) &amp; the Procedures to follow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3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3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Advice on How to Prepare Concept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4098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2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Coffee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4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2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Questions &amp;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As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98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0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Procedure 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400" lvl="0">
              <a:lnSpc>
                <a:spcPct val="80000"/>
              </a:lnSpc>
              <a:defRPr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Lead applicants </a:t>
            </a:r>
            <a:r>
              <a:rPr lang="en-US" sz="3000" b="1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must</a:t>
            </a: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provide information about the organizations involved in the action by first registering in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PADOR</a:t>
            </a: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(Potential Applicant Data Online Registration)</a:t>
            </a:r>
          </a:p>
          <a:p>
            <a:pPr marL="25400" lvl="0">
              <a:lnSpc>
                <a:spcPct val="80000"/>
              </a:lnSpc>
              <a:defRPr/>
            </a:pPr>
            <a:endParaRPr lang="en-US" sz="3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5400" lvl="0">
              <a:lnSpc>
                <a:spcPct val="80000"/>
              </a:lnSpc>
              <a:defRPr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After registration in PADOR a unique EuropeAid ID is provided which must be mentioned in your application </a:t>
            </a:r>
          </a:p>
          <a:p>
            <a:pPr marL="231775" lvl="0" indent="-231775">
              <a:lnSpc>
                <a:spcPct val="80000"/>
              </a:lnSpc>
              <a:defRPr/>
            </a:pPr>
            <a:endParaRPr lang="en-US" sz="3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PADOR is accessible via the website:</a:t>
            </a:r>
          </a:p>
          <a:p>
            <a:pPr marL="0" lvl="0" indent="0" algn="ctr">
              <a:lnSpc>
                <a:spcPct val="80000"/>
              </a:lnSpc>
              <a:buNone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http://ec.europa.eu/europeaid/node/1100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82600" lvl="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en-US" sz="30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5400" lvl="0">
              <a:lnSpc>
                <a:spcPct val="80000"/>
              </a:lnSpc>
              <a:defRPr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Please carefully consult the PADOR User Manual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5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Procedure (cont..)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600201"/>
            <a:ext cx="9719787" cy="4262717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case it is impossible to register online in PADOR, the off-line form should be submitted with the application. (See section 2.2 of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GfA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marL="231775" indent="-231775">
              <a:lnSpc>
                <a:spcPct val="80000"/>
              </a:lnSpc>
              <a:defRPr/>
            </a:pPr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concept note together with the declaration by the lead applicant </a:t>
            </a:r>
            <a:r>
              <a:rPr lang="en-GB" sz="2800" b="1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be submitted online via PROSPECT by 23</a:t>
            </a:r>
            <a:r>
              <a:rPr lang="en-GB" sz="2800" baseline="30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May, 2019 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BEFORE 1600hrs (Local Time)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PROSPECT is EuropeAid’s electronic system to facilitate the submission of applications for </a:t>
            </a:r>
            <a:r>
              <a:rPr lang="en-GB" sz="28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CfPs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Procedure (cont..)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Note that you will need your EuropeAid ID before submitting in PROSPECT</a:t>
            </a:r>
          </a:p>
          <a:p>
            <a:pPr marL="231775" indent="-231775">
              <a:lnSpc>
                <a:spcPct val="80000"/>
              </a:lnSpc>
              <a:defRPr/>
            </a:pPr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PROSPECT is accessible via the website: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GB" sz="2800" dirty="0">
              <a:solidFill>
                <a:schemeClr val="tx2"/>
              </a:solidFill>
              <a:latin typeface="Arial" pitchFamily="34" charset="0"/>
              <a:cs typeface="Arial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GB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https://webgate.ec.Europa.eu/europeaid/prospect</a:t>
            </a:r>
            <a:endParaRPr lang="en-GB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lnSpc>
                <a:spcPct val="80000"/>
              </a:lnSpc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further information on PROSPECT please consult the accompanying User Manual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3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28" y="274638"/>
            <a:ext cx="9719787" cy="6540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Procedure (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…) 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102659"/>
            <a:ext cx="9719787" cy="5023506"/>
          </a:xfrm>
        </p:spPr>
        <p:txBody>
          <a:bodyPr>
            <a:normAutofit/>
          </a:bodyPr>
          <a:lstStyle/>
          <a:p>
            <a:pPr marL="25400">
              <a:lnSpc>
                <a:spcPct val="80000"/>
              </a:lnSpc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Upon submission of a CN online, the lead applicant will receive an automatic confirmation of receipt in its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PROSPECT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profile</a:t>
            </a:r>
          </a:p>
          <a:p>
            <a:pPr marL="25400">
              <a:lnSpc>
                <a:spcPct val="80000"/>
              </a:lnSpc>
              <a:defRPr/>
            </a:pPr>
            <a:endParaRPr lang="en-US" sz="2800" b="1" u="sng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5400" lvl="0">
              <a:lnSpc>
                <a:spcPct val="80000"/>
              </a:lnSpc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online submission is technically impossible, the CN (1 original &amp; 2 copies plus CD) &amp;  signed declaration by the lead applicant may be sent in a sealed envelope </a:t>
            </a:r>
          </a:p>
          <a:p>
            <a:pPr marL="25400" lvl="0">
              <a:lnSpc>
                <a:spcPct val="80000"/>
              </a:lnSpc>
              <a:defRPr/>
            </a:pPr>
            <a:endParaRPr lang="en-US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5400" lvl="0">
              <a:lnSpc>
                <a:spcPct val="80000"/>
              </a:lnSpc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envelope must bear the reference number &amp; title of the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CfP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with lot no. and title, full name and address of lead applicant “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 to be opened before the opening session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 and </a:t>
            </a:r>
            <a:r>
              <a:rPr lang="en-GB" sz="2800" dirty="0"/>
              <a:t>‘</a:t>
            </a:r>
            <a:r>
              <a:rPr lang="en-GB" sz="2800" i="1" dirty="0" err="1">
                <a:solidFill>
                  <a:schemeClr val="accent1">
                    <a:lumMod val="50000"/>
                  </a:schemeClr>
                </a:solidFill>
              </a:rPr>
              <a:t>ከጨረታ</a:t>
            </a: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i="1" dirty="0" err="1">
                <a:solidFill>
                  <a:schemeClr val="accent1">
                    <a:lumMod val="50000"/>
                  </a:schemeClr>
                </a:solidFill>
              </a:rPr>
              <a:t>ሰዓት</a:t>
            </a: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i="1" dirty="0" err="1">
                <a:solidFill>
                  <a:schemeClr val="accent1">
                    <a:lumMod val="50000"/>
                  </a:schemeClr>
                </a:solidFill>
              </a:rPr>
              <a:t>በፊት</a:t>
            </a: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i="1" dirty="0" err="1">
                <a:solidFill>
                  <a:schemeClr val="accent1">
                    <a:lumMod val="50000"/>
                  </a:schemeClr>
                </a:solidFill>
              </a:rPr>
              <a:t>እንዳይከፈት</a:t>
            </a:r>
            <a:r>
              <a:rPr lang="en-GB" sz="2800" dirty="0"/>
              <a:t>’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GB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9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Procedure (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…)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lnSpc>
                <a:spcPct val="80000"/>
              </a:lnSpc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envelop should be submitted to the Finance &amp; Contracts Section of the Delegation of the European Union to Ethiopia: </a:t>
            </a:r>
          </a:p>
          <a:p>
            <a:pPr marL="1031875" lvl="1" indent="-514350" defTabSz="457200">
              <a:spcBef>
                <a:spcPts val="1200"/>
              </a:spcBef>
              <a:buFont typeface="Arial"/>
              <a:buChar char="–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by registered mail, or</a:t>
            </a:r>
          </a:p>
          <a:p>
            <a:pPr marL="1031875" lvl="1" indent="-514350" defTabSz="457200">
              <a:spcBef>
                <a:spcPts val="600"/>
              </a:spcBef>
              <a:buFont typeface="Arial"/>
              <a:buChar char="–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private courier service, or </a:t>
            </a:r>
          </a:p>
          <a:p>
            <a:pPr marL="1031875" lvl="1" indent="-514350" defTabSz="457200">
              <a:spcBef>
                <a:spcPts val="600"/>
              </a:spcBef>
              <a:buFont typeface="Arial"/>
              <a:buChar char="–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by hand (hand-delivery)</a:t>
            </a:r>
          </a:p>
          <a:p>
            <a:pPr marL="0" lvl="0" indent="25400" defTabSz="457200">
              <a:lnSpc>
                <a:spcPct val="80000"/>
              </a:lnSpc>
              <a:buNone/>
              <a:defRPr/>
            </a:pPr>
            <a:endParaRPr lang="en-GB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signed and dated certificate of receipt will be issued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9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Application Procedure (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…)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457200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Applications sent by fax or email will be rejected!</a:t>
            </a:r>
          </a:p>
          <a:p>
            <a:pPr lvl="0" indent="25400">
              <a:lnSpc>
                <a:spcPct val="80000"/>
              </a:lnSpc>
              <a:spcBef>
                <a:spcPts val="1800"/>
              </a:spcBef>
              <a:defRPr/>
            </a:pPr>
            <a:endParaRPr lang="en-GB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800100" lvl="0" indent="-457200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lead applicant is strongly advised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 to wait until the last day to submit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!!</a:t>
            </a:r>
            <a:endParaRPr lang="en-GB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5400" lvl="0">
              <a:lnSpc>
                <a:spcPct val="80000"/>
              </a:lnSpc>
              <a:defRPr/>
            </a:pPr>
            <a:endParaRPr lang="en-GB" b="1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Note: Only pre-selected applicants will be </a:t>
            </a:r>
          </a:p>
          <a:p>
            <a:pPr marL="0" lvl="0" indent="0" algn="ctr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invited to submit a Full Application Form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Clarifications and Feedback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defTabSz="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Clarifications can only be requested until: 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lang="en-US" sz="2600" b="1" baseline="30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May 2019 (4 pm),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writing through the following email address:</a:t>
            </a:r>
          </a:p>
          <a:p>
            <a:pPr marL="0" lvl="1" indent="0" algn="ctr" defTabSz="457200">
              <a:spcBef>
                <a:spcPts val="1200"/>
              </a:spcBef>
              <a:buNone/>
              <a:defRPr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DELEGATION-ETHIOPIA-CSFIII@eeas.europa.eu</a:t>
            </a: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600" dirty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71500" lvl="1" indent="-342900" defTabSz="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6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DO NOT SEEK CLARIFICATIONS BY TELEPHONE OR IN PERSON</a:t>
            </a:r>
          </a:p>
          <a:p>
            <a:pPr marL="571500" lvl="1" indent="-342900" defTabSz="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Last date of issuing clarifications by the Contracting Authority: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12</a:t>
            </a:r>
            <a:r>
              <a:rPr lang="en-US" sz="2600" b="1" baseline="30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May 2019</a:t>
            </a:r>
          </a:p>
          <a:p>
            <a:pPr marL="571500" lvl="1" indent="-342900" defTabSz="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Information to applicants on the opening, admin. check and CN evaluation is planned for </a:t>
            </a: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lang="en-GB" sz="2600" b="1" baseline="30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July 2019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3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Tentative timeline for rest of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737" lvl="1">
              <a:spcBef>
                <a:spcPct val="40000"/>
              </a:spcBef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July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2019: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Invitations for submission of Full Applications</a:t>
            </a:r>
          </a:p>
          <a:p>
            <a:pPr marL="58737" lvl="1">
              <a:spcBef>
                <a:spcPct val="40000"/>
              </a:spcBef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23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August 2019: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Deadline for submission of Full Application Form</a:t>
            </a:r>
          </a:p>
          <a:p>
            <a:pPr marL="58737" lvl="1">
              <a:spcBef>
                <a:spcPct val="4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3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October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2019: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Information to applicants on the evaluation of the Full Application Form</a:t>
            </a:r>
          </a:p>
          <a:p>
            <a:pPr marL="58737" lvl="1">
              <a:spcBef>
                <a:spcPct val="40000"/>
              </a:spcBef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18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October 2019: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Notification of award (after eligibility check)</a:t>
            </a:r>
            <a:endParaRPr lang="en-GB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8737" lvl="1">
              <a:spcBef>
                <a:spcPct val="40000"/>
              </a:spcBef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31</a:t>
            </a:r>
            <a:r>
              <a:rPr lang="en-GB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December 2019: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Contract signature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SESSION- Part 2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PREPARE CONCEPT NOTES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III CALL FOR PROPOSALS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LARGE GRANTS 2019</a:t>
            </a: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**Reference: EuropeAid/163926**</a:t>
            </a: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9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to complete the Concept Note Application Form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Applicants must use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Annex A.1 – Grant Application Form – Concept Note</a:t>
            </a:r>
          </a:p>
          <a:p>
            <a:endParaRPr lang="en-GB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Carefully follow the Instructions for Drafting the CN at the end of the form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Must be typed in English – no more than 5 full pages (A4) (excl. declaration), Arial 10 font, with 2cm margins, single line spacing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SESSION- Part 1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III CALL FOR PROPOSALS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LARGE GRANTS 2019</a:t>
            </a: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**Reference: EuropeAid/163926**</a:t>
            </a: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Concept Note Format (continued…)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CN should be drafted clearly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Provide all the info required to allow it to be evaluated (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Xref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the Evaluation Grid)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annexes should be added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Follow the headings set out in the instructions in the order in which they appear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Description of the Actio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417639"/>
            <a:ext cx="9719787" cy="4708526"/>
          </a:xfrm>
        </p:spPr>
        <p:txBody>
          <a:bodyPr>
            <a:normAutofit fontScale="92500" lnSpcReduction="20000"/>
          </a:bodyPr>
          <a:lstStyle/>
          <a:p>
            <a:pPr marL="800100" indent="-800100">
              <a:buNone/>
              <a:defRPr/>
            </a:pPr>
            <a:r>
              <a:rPr lang="fr-FR" b="1" cap="sm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 2 pages of </a:t>
            </a:r>
            <a:r>
              <a:rPr lang="fr-FR" b="1" cap="sm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text</a:t>
            </a:r>
            <a:r>
              <a:rPr lang="fr-FR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 cap="small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Background to preparation of the action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Explanation of the Objectives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Key stakeholder groups, their attitudes towards the action, and any consultations undertaken with them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Outline of intervention logic underpinning the proposal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Types of activities foreseen and their linkages &amp; relationships between activity clusters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Explanation of how rel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evant cross-cutting issues will be mainstreamed</a:t>
            </a:r>
          </a:p>
        </p:txBody>
      </p:sp>
    </p:spTree>
    <p:extLst>
      <p:ext uri="{BB962C8B-B14F-4D97-AF65-F5344CB8AC3E}">
        <p14:creationId xmlns:p14="http://schemas.microsoft.com/office/powerpoint/2010/main" val="36926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Description of the Action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(continued)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422121"/>
            <a:ext cx="9719787" cy="4525963"/>
          </a:xfrm>
        </p:spPr>
        <p:txBody>
          <a:bodyPr>
            <a:normAutofit fontScale="85000" lnSpcReduction="20000"/>
          </a:bodyPr>
          <a:lstStyle/>
          <a:p>
            <a:pPr marL="800100" indent="-800100" algn="ctr">
              <a:buNone/>
              <a:defRPr/>
            </a:pPr>
            <a:r>
              <a:rPr lang="fr-FR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 </a:t>
            </a:r>
            <a:r>
              <a:rPr lang="fr-FR" b="1" cap="small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provided</a:t>
            </a:r>
            <a:r>
              <a:rPr lang="fr-FR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cap="small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fr-FR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cap="small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fr-FR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cap="small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fr-FR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b="1" cap="small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assess</a:t>
            </a:r>
            <a:r>
              <a:rPr lang="fr-FR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b="1" cap="small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design of the action  </a:t>
            </a:r>
            <a:r>
              <a:rPr lang="en-GB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(worth 30/50 points)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follows:</a:t>
            </a:r>
            <a:endParaRPr lang="en-GB" b="1" i="1" cap="sm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Coherency of the overall design / rationale of the intervention logic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(5x2/50) !!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Robustness of the problems to be addressed &amp; capacities of relevant stakeholders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(5/50)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Consideration of external factors (risks &amp; assumptions)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(5/50)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Feasibility of activities, their relationship with expected results &amp; the overall timeframe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(5/50)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Extent to which cross-cutting issues will be mainstreamed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(5/50)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Relevance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Action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457980"/>
            <a:ext cx="9719787" cy="4525963"/>
          </a:xfrm>
        </p:spPr>
        <p:txBody>
          <a:bodyPr>
            <a:normAutofit fontScale="85000" lnSpcReduction="10000"/>
          </a:bodyPr>
          <a:lstStyle/>
          <a:p>
            <a:pPr marL="800100" indent="-800100">
              <a:spcBef>
                <a:spcPts val="1800"/>
              </a:spcBef>
              <a:buNone/>
              <a:tabLst>
                <a:tab pos="719138" algn="l"/>
              </a:tabLst>
              <a:defRPr/>
            </a:pPr>
            <a:r>
              <a:rPr lang="fr-FR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max 3 pages of </a:t>
            </a:r>
            <a:r>
              <a:rPr lang="fr-FR" b="1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text</a:t>
            </a:r>
            <a:r>
              <a:rPr lang="en-GB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(worth 20/50 points)</a:t>
            </a:r>
            <a:endParaRPr lang="en-GB" b="1" i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tabLst>
                <a:tab pos="1338263" algn="l"/>
              </a:tabLst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Relevance to the objectives/ sectors / themes / specific priorities of the call for proposals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(5/20 points)</a:t>
            </a:r>
          </a:p>
          <a:p>
            <a:pPr>
              <a:spcBef>
                <a:spcPts val="1800"/>
              </a:spcBef>
              <a:tabLst>
                <a:tab pos="1338263" algn="l"/>
              </a:tabLst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Relevance to the particular needs &amp; constraints of the country, region(s) &amp;/or sector; synergies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(5/20 points)</a:t>
            </a:r>
          </a:p>
          <a:p>
            <a:pPr>
              <a:spcBef>
                <a:spcPts val="1800"/>
              </a:spcBef>
              <a:tabLst>
                <a:tab pos="1338263" algn="l"/>
              </a:tabLst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Description / definition of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target groups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final beneficiaries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their needs &amp; constraints, how the action will address these &amp; their participation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(5/20 points)</a:t>
            </a:r>
          </a:p>
          <a:p>
            <a:pPr>
              <a:spcBef>
                <a:spcPts val="1800"/>
              </a:spcBef>
              <a:tabLst>
                <a:tab pos="1338263" algn="l"/>
              </a:tabLst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Particular added-value elements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(5/20 points)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Finally, the Lead Applicant should…..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 the 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Checklist for self-guidance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the end of the document to ensure that all sections of the Concept Note application form &amp; requirements have been fully completed / addressed</a:t>
            </a:r>
          </a:p>
          <a:p>
            <a:pPr marL="0" indent="0">
              <a:buNone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Sign the declaration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line Application Process: PADOR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88" y="1285875"/>
            <a:ext cx="9719787" cy="48402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https://ec.europa.eu/europeaid/node/1100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r>
              <a:rPr lang="en-US" b="1" dirty="0"/>
              <a:t>New user?</a:t>
            </a:r>
            <a:endParaRPr lang="en-US" dirty="0"/>
          </a:p>
          <a:p>
            <a:r>
              <a:rPr lang="en-US" u="sng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to get a username and password from the EU Login registration service.  </a:t>
            </a:r>
          </a:p>
          <a:p>
            <a:r>
              <a:rPr lang="en-US" b="1" dirty="0"/>
              <a:t>LOGIN to e-Calls PADOR </a:t>
            </a:r>
            <a:endParaRPr lang="en-US" dirty="0"/>
          </a:p>
          <a:p>
            <a:r>
              <a:rPr lang="en-US" u="sng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 IN</a:t>
            </a:r>
            <a:r>
              <a:rPr lang="en-US" dirty="0">
                <a:solidFill>
                  <a:schemeClr val="accent1"/>
                </a:solidFill>
              </a:rPr>
              <a:t> </a:t>
            </a:r>
          </a:p>
          <a:p>
            <a:r>
              <a:rPr lang="en-US" b="1" dirty="0"/>
              <a:t>How to register my </a:t>
            </a:r>
            <a:r>
              <a:rPr lang="en-US" b="1" dirty="0" err="1"/>
              <a:t>organisation</a:t>
            </a:r>
            <a:r>
              <a:rPr lang="en-US" b="1" dirty="0"/>
              <a:t> in e-Calls PADOR and obtain the </a:t>
            </a:r>
            <a:r>
              <a:rPr lang="en-US" b="1" dirty="0" err="1"/>
              <a:t>EuropeAid</a:t>
            </a:r>
            <a:r>
              <a:rPr lang="en-US" b="1" dirty="0"/>
              <a:t> ID?</a:t>
            </a:r>
            <a:endParaRPr lang="en-US" dirty="0"/>
          </a:p>
          <a:p>
            <a:r>
              <a:rPr lang="en-US" dirty="0"/>
              <a:t>All relevant information on how to create your </a:t>
            </a:r>
            <a:r>
              <a:rPr lang="en-US" dirty="0" err="1"/>
              <a:t>organisation’s</a:t>
            </a:r>
            <a:r>
              <a:rPr lang="en-US" dirty="0"/>
              <a:t> profile in e-Calls PADOR, sign and submit it in order to receive your </a:t>
            </a:r>
            <a:r>
              <a:rPr lang="en-US" dirty="0" err="1"/>
              <a:t>EuropeAid</a:t>
            </a:r>
            <a:r>
              <a:rPr lang="en-US" dirty="0"/>
              <a:t> ID is available on the </a:t>
            </a:r>
            <a:r>
              <a:rPr lang="en-US" u="sng" dirty="0" err="1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EuropeAid</a:t>
            </a:r>
            <a:r>
              <a:rPr lang="en-US" u="sng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Information Systems Knowledge Base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EN, FR, ES and PT. There you can find the </a:t>
            </a:r>
            <a:r>
              <a:rPr lang="en-US" u="sng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the </a:t>
            </a:r>
            <a:r>
              <a:rPr lang="en-US" u="sng" dirty="0" err="1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EuropeAid</a:t>
            </a:r>
            <a:r>
              <a:rPr lang="en-US" u="sng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Offline Registration Form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the </a:t>
            </a:r>
            <a:r>
              <a:rPr lang="en-US" u="sng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short videos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line Application Process-PADOR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00200"/>
            <a:ext cx="1005539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84931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line Application Process: PADOR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102298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line Application Process - CN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19200"/>
            <a:ext cx="986925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27" y="0"/>
            <a:ext cx="9719787" cy="78105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line Application Process-CN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3" y="714375"/>
            <a:ext cx="9620956" cy="54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Points to Note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10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presentation is for guidance only</a:t>
            </a:r>
          </a:p>
          <a:p>
            <a:pPr marL="457200" indent="-457200">
              <a:spcBef>
                <a:spcPct val="10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relevant info is provided in the official Guidelines for Applicants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GfA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– the legally binding document </a:t>
            </a:r>
          </a:p>
          <a:p>
            <a:pPr marL="457200" indent="-457200">
              <a:spcBef>
                <a:spcPct val="100000"/>
              </a:spcBef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GfA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&amp; all annexes are available on Prospect and the EuropeAid website</a:t>
            </a:r>
          </a:p>
          <a:p>
            <a:pPr marL="457200" indent="-457200">
              <a:spcBef>
                <a:spcPct val="10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Clarifications may be provided at the end of this presentation &amp; uploaded in Prospect and the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EuropeAid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website up until 12 of May 2019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9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122238"/>
            <a:ext cx="9719787" cy="54451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line Application Process - CN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0" y="666750"/>
            <a:ext cx="9705623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85726"/>
            <a:ext cx="9719787" cy="66675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line Application Process - CN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0" y="752475"/>
            <a:ext cx="9553223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85726"/>
            <a:ext cx="9719787" cy="66675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line Application Process - CN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0" y="752475"/>
            <a:ext cx="9553223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Advice on preparing your Concept / Project Idea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Potential applicants are advised to use the Logical Framework Approach in formulating their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Concept Notes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is the Logical Framework Approach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analytical </a:t>
            </a:r>
            <a:r>
              <a:rPr lang="en-GB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&amp; set of tools used to support project planning &amp; management</a:t>
            </a:r>
          </a:p>
          <a:p>
            <a:pPr>
              <a:defRPr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aid to thinking, allowing info supplied by the participants to be analysed in a systematic &amp; comprehensive way</a:t>
            </a:r>
          </a:p>
          <a:p>
            <a:pPr>
              <a:defRPr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Leads to better formulated projects</a:t>
            </a:r>
          </a:p>
          <a:p>
            <a:pPr>
              <a:defRPr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Usually starts with an analysis of problems faced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14A5-9295-4A1D-ABE3-03242299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04168"/>
            <a:ext cx="9009529" cy="8316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Logical Framework Approach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13B326-613C-4715-A78C-E0DDEE1B7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6532" y="1246419"/>
            <a:ext cx="3886200" cy="53074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Calibri" panose="020F0502020204030204" pitchFamily="34" charset="0"/>
              <a:buChar char="↓"/>
            </a:pPr>
            <a:r>
              <a:rPr lang="en-GB" b="1" dirty="0"/>
              <a:t>Stakeholder analysis</a:t>
            </a:r>
            <a:r>
              <a:rPr lang="en-GB" dirty="0"/>
              <a:t> –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identifying &amp; characterising potential major stakeholders; assessing their capacity</a:t>
            </a:r>
          </a:p>
          <a:p>
            <a:pPr>
              <a:buFont typeface="Calibri" panose="020F0502020204030204" pitchFamily="34" charset="0"/>
              <a:buChar char="↓"/>
            </a:pPr>
            <a:r>
              <a:rPr lang="en-GB" b="1" dirty="0"/>
              <a:t>Problem analysis </a:t>
            </a:r>
            <a:r>
              <a:rPr lang="en-GB" dirty="0"/>
              <a:t>–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identifying key problems, constraints &amp; opportunities; determining cause &amp; effect relationships</a:t>
            </a:r>
          </a:p>
          <a:p>
            <a:pPr>
              <a:buFont typeface="Calibri" panose="020F0502020204030204" pitchFamily="34" charset="0"/>
              <a:buChar char="↓"/>
            </a:pPr>
            <a:r>
              <a:rPr lang="en-GB" b="1" dirty="0"/>
              <a:t>Objective analysis </a:t>
            </a:r>
            <a:r>
              <a:rPr lang="en-GB" dirty="0"/>
              <a:t>–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developing solutions from the identified problems; identifying means to end relationships</a:t>
            </a:r>
          </a:p>
          <a:p>
            <a:pPr>
              <a:buFont typeface="Calibri" panose="020F0502020204030204" pitchFamily="34" charset="0"/>
              <a:buChar char="↓"/>
            </a:pPr>
            <a:r>
              <a:rPr lang="en-GB" b="1" dirty="0"/>
              <a:t>Strategy analysis </a:t>
            </a:r>
            <a:r>
              <a:rPr lang="en-GB" dirty="0"/>
              <a:t>–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identifying different strategies to achieve solutions; selecting most appropriate strategy.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37D2BA-30A5-4818-BAB2-6257FD5B3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7031" y="1291557"/>
            <a:ext cx="3886200" cy="48854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Calibri" panose="020F0502020204030204" pitchFamily="34" charset="0"/>
              <a:buChar char="↓"/>
            </a:pPr>
            <a:r>
              <a:rPr lang="en-US" b="1" dirty="0"/>
              <a:t>Developing Logical Framework matrix </a:t>
            </a:r>
            <a:r>
              <a:rPr lang="en-US" dirty="0"/>
              <a:t>–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defining project structure, testing its internal logic &amp; risks, formulating measurable indicators of success</a:t>
            </a:r>
          </a:p>
          <a:p>
            <a:pPr>
              <a:buFont typeface="Calibri" panose="020F0502020204030204" pitchFamily="34" charset="0"/>
              <a:buChar char="↓"/>
            </a:pPr>
            <a:r>
              <a:rPr lang="en-US" b="1" dirty="0"/>
              <a:t>Activity scheduling </a:t>
            </a:r>
            <a:r>
              <a:rPr lang="en-US" dirty="0"/>
              <a:t>–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determining the sequence and dependency of activities; estimating their duration, and assigning responsibility</a:t>
            </a:r>
          </a:p>
          <a:p>
            <a:pPr>
              <a:buFont typeface="Calibri" panose="020F0502020204030204" pitchFamily="34" charset="0"/>
              <a:buChar char="↓"/>
            </a:pPr>
            <a:r>
              <a:rPr lang="en-US" b="1" dirty="0"/>
              <a:t>Resource scheduling </a:t>
            </a:r>
            <a:r>
              <a:rPr lang="en-US" dirty="0"/>
              <a:t>–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from the activity schedule, developing input schedules and a budget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9B8948-CC70-4F3F-82C5-666A12724344}"/>
              </a:ext>
            </a:extLst>
          </p:cNvPr>
          <p:cNvGrpSpPr/>
          <p:nvPr/>
        </p:nvGrpSpPr>
        <p:grpSpPr>
          <a:xfrm>
            <a:off x="1489675" y="1246420"/>
            <a:ext cx="4104455" cy="598405"/>
            <a:chOff x="314781" y="2727075"/>
            <a:chExt cx="3125988" cy="398961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76648213-F0BD-4170-A8CC-3546A478E7E0}"/>
                </a:ext>
              </a:extLst>
            </p:cNvPr>
            <p:cNvSpPr/>
            <p:nvPr/>
          </p:nvSpPr>
          <p:spPr>
            <a:xfrm>
              <a:off x="314781" y="2727075"/>
              <a:ext cx="3125988" cy="39896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32091279-5DAC-4FC6-B4FD-04419B475DFB}"/>
                </a:ext>
              </a:extLst>
            </p:cNvPr>
            <p:cNvSpPr txBox="1"/>
            <p:nvPr/>
          </p:nvSpPr>
          <p:spPr>
            <a:xfrm>
              <a:off x="314781" y="2727075"/>
              <a:ext cx="3026248" cy="398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ANALYSIS PHASE </a:t>
              </a:r>
              <a:endParaRPr lang="en-GB" sz="3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7DD0CB-5BD1-496F-8CFD-9D61D16B04F0}"/>
              </a:ext>
            </a:extLst>
          </p:cNvPr>
          <p:cNvGrpSpPr/>
          <p:nvPr/>
        </p:nvGrpSpPr>
        <p:grpSpPr>
          <a:xfrm>
            <a:off x="5255865" y="1246419"/>
            <a:ext cx="4248472" cy="598406"/>
            <a:chOff x="2418420" y="2727075"/>
            <a:chExt cx="2378548" cy="398961"/>
          </a:xfrm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9B63A5C7-0D1D-46FA-A018-72C13086D8C9}"/>
                </a:ext>
              </a:extLst>
            </p:cNvPr>
            <p:cNvSpPr/>
            <p:nvPr/>
          </p:nvSpPr>
          <p:spPr>
            <a:xfrm>
              <a:off x="2418420" y="2727075"/>
              <a:ext cx="2378548" cy="39896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Chevron 4">
              <a:extLst>
                <a:ext uri="{FF2B5EF4-FFF2-40B4-BE49-F238E27FC236}">
                  <a16:creationId xmlns:a16="http://schemas.microsoft.com/office/drawing/2014/main" id="{30D44C87-8931-4158-8833-F654F2D09B1E}"/>
                </a:ext>
              </a:extLst>
            </p:cNvPr>
            <p:cNvSpPr txBox="1"/>
            <p:nvPr/>
          </p:nvSpPr>
          <p:spPr>
            <a:xfrm>
              <a:off x="2617901" y="2727075"/>
              <a:ext cx="1979587" cy="398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PLANNING PHASE </a:t>
              </a:r>
              <a:endParaRPr lang="en-GB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0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of Stakeholder Analysis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GB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are stakeholders?</a:t>
            </a:r>
          </a:p>
          <a:p>
            <a:pPr>
              <a:buFont typeface="Wingdings" pitchFamily="2" charset="2"/>
              <a:buChar char="q"/>
              <a:defRPr/>
            </a:pPr>
            <a:endParaRPr lang="en-GB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Any individuals, groups of people, institutions or firms that may have a significant interest in the success or failure of a project (either as implementers, facilitators, beneficiaries or adversaries) are defined as ‘</a:t>
            </a:r>
            <a:r>
              <a:rPr lang="en-GB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stakeholders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600201"/>
            <a:ext cx="9719787" cy="376069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basic premise behind stakeholder analysis is that different groups have different concerns, capacities and interests, and that these need to be explicitly understood &amp; recognised in the process of problem identification, objectives setting &amp; strategy selection</a:t>
            </a:r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of Stakeholder Analysis (Contd.)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06" y="228602"/>
            <a:ext cx="8510588" cy="896143"/>
          </a:xfrm>
        </p:spPr>
        <p:txBody>
          <a:bodyPr/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Stakeholder Analysis Matrix – E.g.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307278"/>
              </p:ext>
            </p:extLst>
          </p:nvPr>
        </p:nvGraphicFramePr>
        <p:xfrm>
          <a:off x="827882" y="1300162"/>
          <a:ext cx="9157855" cy="5118567"/>
        </p:xfrm>
        <a:graphic>
          <a:graphicData uri="http://schemas.openxmlformats.org/drawingml/2006/table">
            <a:tbl>
              <a:tblPr firstRow="1" firstCol="1" bandRow="1"/>
              <a:tblGrid>
                <a:gridCol w="228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STAKEHOLDER AND BASIC CHARACTERISTICS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8" marR="64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INTERESTS AND HOW AFFECTED BY THE PROBLEMS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8" marR="64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CAPACITY AND MOTIVATION TO BRING CHANGE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8" marR="64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ACTION</a:t>
                      </a:r>
                      <a:endParaRPr lang="en-GB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18" marR="64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Individual Households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-Low income earners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-Low level of knowledge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-Insufficient food supply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-Women actively involved in providing for family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-Practise small-scale farming.</a:t>
                      </a:r>
                    </a:p>
                  </a:txBody>
                  <a:tcPr marL="64618" marR="64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-Want access to clean water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-High level of malnutrition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-Insufficient funds</a:t>
                      </a:r>
                      <a:r>
                        <a:rPr lang="en-GB" sz="140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for sanitation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-Prone to child and women abuse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-Form water committee</a:t>
                      </a:r>
                    </a:p>
                  </a:txBody>
                  <a:tcPr marL="64618" marR="64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-Willing to provide labour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-High interest in getting potable water.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-Low capacity to provide finance</a:t>
                      </a:r>
                    </a:p>
                  </a:txBody>
                  <a:tcPr marL="64618" marR="64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-Identify various training to improve knowledge on sanitation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-Practice small-scale farming i.e. poultry production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-Include women in water committee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-Raising awareness in proper sanitation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-Awareness on maintenance and sustainability measures</a:t>
                      </a:r>
                    </a:p>
                  </a:txBody>
                  <a:tcPr marL="64618" marR="64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Environmental Health Unit</a:t>
                      </a: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-Government entity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-Maintain government policies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-Enforcing health and hygiene measures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-Have technical expertise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-Have financial resources for construction of latrines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-Mandated by the government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-Limited  transport resources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-Sign </a:t>
                      </a:r>
                      <a:r>
                        <a:rPr lang="en-GB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MoU</a:t>
                      </a: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with Ministry of Health on health sanitation issues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-Assist in construction of sanitation and hygiene structures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-Provide training on health and sanitation structure maintenance.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8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is Stakeholder Analysis important?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600201"/>
            <a:ext cx="9719787" cy="4289611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may help you identify additional activities that should be included in the project to ensure its success</a:t>
            </a:r>
          </a:p>
          <a:p>
            <a:pPr>
              <a:defRPr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information you gather will help you fill in the concept note / application form &amp; demonstrate that you have properly considered the beneficiaries </a:t>
            </a:r>
          </a:p>
        </p:txBody>
      </p:sp>
    </p:spTree>
    <p:extLst>
      <p:ext uri="{BB962C8B-B14F-4D97-AF65-F5344CB8AC3E}">
        <p14:creationId xmlns:p14="http://schemas.microsoft.com/office/powerpoint/2010/main" val="20399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10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individual clarifications will be provided – all responses will be published in Prospect, 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EuropeAid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website &amp; CSF3 websites</a:t>
            </a:r>
          </a:p>
          <a:p>
            <a:pPr marL="457200" indent="-457200">
              <a:spcBef>
                <a:spcPct val="1000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prior opinion can be given on the eligibility of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organisations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or activities</a:t>
            </a:r>
          </a:p>
          <a:p>
            <a:endParaRPr lang="en-GB" dirty="0"/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Points to Note (Contd.)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to Establish a Problem Tree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Creating a problem tree should be undertaken as a participatory group event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requires the use of individual pieces of paper or cards on which to write individual problem statements, which can then be sorted into cause and effect relationships on a visual display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600201"/>
            <a:ext cx="9719787" cy="3832411"/>
          </a:xfrm>
        </p:spPr>
        <p:txBody>
          <a:bodyPr/>
          <a:lstStyle/>
          <a:p>
            <a:pPr>
              <a:defRPr/>
            </a:pP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problem tree should </a:t>
            </a:r>
            <a:r>
              <a:rPr lang="en-GB" altLang="en-US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provide a robust but simplified and shared version of reality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GB" altLang="en-US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represents a summary picture of the </a:t>
            </a:r>
            <a:r>
              <a:rPr lang="en-GB" altLang="en-US" sz="2800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existing negative situation 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requires improving.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to Establish a Problem Tree (Contd.)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D96D-747D-4884-9615-9971F83D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31" y="116633"/>
            <a:ext cx="7886700" cy="76987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Simple Example of Problem Tree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7C9C87-FD1A-4689-9651-AE08ACBBB8A8}"/>
              </a:ext>
            </a:extLst>
          </p:cNvPr>
          <p:cNvGrpSpPr/>
          <p:nvPr/>
        </p:nvGrpSpPr>
        <p:grpSpPr>
          <a:xfrm>
            <a:off x="1081933" y="1623846"/>
            <a:ext cx="8635897" cy="4685475"/>
            <a:chOff x="254051" y="1652380"/>
            <a:chExt cx="8635897" cy="46854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127AEC-B4EB-44F1-AEA2-AAF5C9C641FC}"/>
                </a:ext>
              </a:extLst>
            </p:cNvPr>
            <p:cNvGrpSpPr/>
            <p:nvPr/>
          </p:nvGrpSpPr>
          <p:grpSpPr>
            <a:xfrm>
              <a:off x="254051" y="1652380"/>
              <a:ext cx="8635897" cy="4685475"/>
              <a:chOff x="254051" y="1652380"/>
              <a:chExt cx="8635897" cy="468547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427C9CF-FD58-4813-82A7-F682A27E6BC4}"/>
                  </a:ext>
                </a:extLst>
              </p:cNvPr>
              <p:cNvSpPr/>
              <p:nvPr/>
            </p:nvSpPr>
            <p:spPr>
              <a:xfrm>
                <a:off x="6680765" y="4473607"/>
                <a:ext cx="1104591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58239"/>
                    </a:lnTo>
                    <a:lnTo>
                      <a:pt x="1104591" y="358239"/>
                    </a:lnTo>
                    <a:lnTo>
                      <a:pt x="1104591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2327E42-22B0-44B3-BFB0-F8135928BEC8}"/>
                  </a:ext>
                </a:extLst>
              </p:cNvPr>
              <p:cNvSpPr/>
              <p:nvPr/>
            </p:nvSpPr>
            <p:spPr>
              <a:xfrm>
                <a:off x="5576174" y="4473607"/>
                <a:ext cx="1104591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04591" y="0"/>
                    </a:moveTo>
                    <a:lnTo>
                      <a:pt x="1104591" y="358239"/>
                    </a:lnTo>
                    <a:lnTo>
                      <a:pt x="0" y="358239"/>
                    </a:lnTo>
                    <a:lnTo>
                      <a:pt x="0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AABFA-0B80-475D-8F40-A61B89A27BC9}"/>
                  </a:ext>
                </a:extLst>
              </p:cNvPr>
              <p:cNvSpPr/>
              <p:nvPr/>
            </p:nvSpPr>
            <p:spPr>
              <a:xfrm>
                <a:off x="4471582" y="2800151"/>
                <a:ext cx="2209182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58239"/>
                    </a:lnTo>
                    <a:lnTo>
                      <a:pt x="2209182" y="358239"/>
                    </a:lnTo>
                    <a:lnTo>
                      <a:pt x="2209182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5AAFA21-8D03-40B0-81E9-8AF32D21D8A4}"/>
                  </a:ext>
                </a:extLst>
              </p:cNvPr>
              <p:cNvSpPr/>
              <p:nvPr/>
            </p:nvSpPr>
            <p:spPr>
              <a:xfrm>
                <a:off x="2262399" y="4473607"/>
                <a:ext cx="1104591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58239"/>
                    </a:lnTo>
                    <a:lnTo>
                      <a:pt x="1104591" y="358239"/>
                    </a:lnTo>
                    <a:lnTo>
                      <a:pt x="1104591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49A995B-D9DF-45C2-8729-6F8E0320549C}"/>
                  </a:ext>
                </a:extLst>
              </p:cNvPr>
              <p:cNvSpPr/>
              <p:nvPr/>
            </p:nvSpPr>
            <p:spPr>
              <a:xfrm>
                <a:off x="1157808" y="4473607"/>
                <a:ext cx="1104591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04591" y="0"/>
                    </a:moveTo>
                    <a:lnTo>
                      <a:pt x="1104591" y="358239"/>
                    </a:lnTo>
                    <a:lnTo>
                      <a:pt x="0" y="358239"/>
                    </a:lnTo>
                    <a:lnTo>
                      <a:pt x="0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8759BBD-A1EB-49C4-A358-72A453E8BFCC}"/>
                  </a:ext>
                </a:extLst>
              </p:cNvPr>
              <p:cNvSpPr/>
              <p:nvPr/>
            </p:nvSpPr>
            <p:spPr>
              <a:xfrm>
                <a:off x="2262399" y="2800151"/>
                <a:ext cx="2209182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209182" y="0"/>
                    </a:moveTo>
                    <a:lnTo>
                      <a:pt x="2209182" y="358239"/>
                    </a:lnTo>
                    <a:lnTo>
                      <a:pt x="0" y="358239"/>
                    </a:lnTo>
                    <a:lnTo>
                      <a:pt x="0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B4E05F6-9C6B-4D4E-BC95-C0691F873188}"/>
                  </a:ext>
                </a:extLst>
              </p:cNvPr>
              <p:cNvSpPr/>
              <p:nvPr/>
            </p:nvSpPr>
            <p:spPr>
              <a:xfrm>
                <a:off x="3567825" y="1652380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2806472-1D96-4ADF-82B1-48E3FDDA3256}"/>
                  </a:ext>
                </a:extLst>
              </p:cNvPr>
              <p:cNvSpPr/>
              <p:nvPr/>
            </p:nvSpPr>
            <p:spPr>
              <a:xfrm>
                <a:off x="3768660" y="1843173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FOOD SHORTAGE</a:t>
                </a:r>
                <a:endParaRPr lang="en-GB" sz="2000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C07A769-1B81-4C84-A933-DBD237EAE884}"/>
                  </a:ext>
                </a:extLst>
              </p:cNvPr>
              <p:cNvSpPr/>
              <p:nvPr/>
            </p:nvSpPr>
            <p:spPr>
              <a:xfrm>
                <a:off x="1358643" y="3325836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08B960D-0F9D-4017-90D5-9263BD178493}"/>
                  </a:ext>
                </a:extLst>
              </p:cNvPr>
              <p:cNvSpPr/>
              <p:nvPr/>
            </p:nvSpPr>
            <p:spPr>
              <a:xfrm>
                <a:off x="1559477" y="3516629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PRODUCTION ON HILLS DECREASING</a:t>
                </a:r>
                <a:endParaRPr lang="en-GB" sz="2000" dirty="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2D7AAD1-3B96-4C3E-B474-57945EDA509E}"/>
                  </a:ext>
                </a:extLst>
              </p:cNvPr>
              <p:cNvSpPr/>
              <p:nvPr/>
            </p:nvSpPr>
            <p:spPr>
              <a:xfrm>
                <a:off x="254051" y="4999292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CE58659-CCC0-48EA-9BCF-8B03B1596142}"/>
                  </a:ext>
                </a:extLst>
              </p:cNvPr>
              <p:cNvSpPr/>
              <p:nvPr/>
            </p:nvSpPr>
            <p:spPr>
              <a:xfrm>
                <a:off x="454886" y="5190085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EROSION OF HILL SLOPES</a:t>
                </a:r>
                <a:endParaRPr lang="en-GB" sz="2000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FAC9B2-2FAC-4BE8-87A2-6A42830DFB43}"/>
                  </a:ext>
                </a:extLst>
              </p:cNvPr>
              <p:cNvSpPr/>
              <p:nvPr/>
            </p:nvSpPr>
            <p:spPr>
              <a:xfrm>
                <a:off x="2463234" y="4999292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E4726CF-062F-4880-8BD5-CFB681E6D69E}"/>
                  </a:ext>
                </a:extLst>
              </p:cNvPr>
              <p:cNvSpPr/>
              <p:nvPr/>
            </p:nvSpPr>
            <p:spPr>
              <a:xfrm>
                <a:off x="2664069" y="5190085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DESTRUCTION OF HARVESTS</a:t>
                </a:r>
                <a:endParaRPr lang="en-GB" sz="2000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0A5EC51-F3FF-48DC-8E88-81CAD9B81C7C}"/>
                  </a:ext>
                </a:extLst>
              </p:cNvPr>
              <p:cNvSpPr/>
              <p:nvPr/>
            </p:nvSpPr>
            <p:spPr>
              <a:xfrm>
                <a:off x="5777008" y="3325836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6B653BC-A1A9-47B4-915D-BE698107149D}"/>
                  </a:ext>
                </a:extLst>
              </p:cNvPr>
              <p:cNvSpPr/>
              <p:nvPr/>
            </p:nvSpPr>
            <p:spPr>
              <a:xfrm>
                <a:off x="5977843" y="3516629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RICE PRODUCTION DECREASING</a:t>
                </a:r>
                <a:endParaRPr lang="en-GB" sz="2000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717D3D5-A538-4EB8-8F14-6C0A59B0F2C0}"/>
                  </a:ext>
                </a:extLst>
              </p:cNvPr>
              <p:cNvSpPr/>
              <p:nvPr/>
            </p:nvSpPr>
            <p:spPr>
              <a:xfrm>
                <a:off x="4672417" y="4999292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42A7120-E4EB-43B0-93F0-64435A74674E}"/>
                  </a:ext>
                </a:extLst>
              </p:cNvPr>
              <p:cNvSpPr/>
              <p:nvPr/>
            </p:nvSpPr>
            <p:spPr>
              <a:xfrm>
                <a:off x="4873252" y="5190085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IRRIGATION NETWORK NOT FUNCTIONING </a:t>
                </a:r>
                <a:endParaRPr lang="en-GB" sz="2000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4C0E667E-64C8-4F2B-9D9A-AB50F0F921D0}"/>
                  </a:ext>
                </a:extLst>
              </p:cNvPr>
              <p:cNvSpPr/>
              <p:nvPr/>
            </p:nvSpPr>
            <p:spPr>
              <a:xfrm>
                <a:off x="6881600" y="4999292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FF3A100-119E-4230-A550-26B5FA400495}"/>
                  </a:ext>
                </a:extLst>
              </p:cNvPr>
              <p:cNvSpPr/>
              <p:nvPr/>
            </p:nvSpPr>
            <p:spPr>
              <a:xfrm>
                <a:off x="7082435" y="5190085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IRREGULAR SUPPLY OF INPUTS </a:t>
                </a:r>
                <a:endParaRPr lang="en-GB" sz="200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2D2236-544E-4D79-90FB-2AB20309B8C6}"/>
                </a:ext>
              </a:extLst>
            </p:cNvPr>
            <p:cNvSpPr txBox="1"/>
            <p:nvPr/>
          </p:nvSpPr>
          <p:spPr>
            <a:xfrm>
              <a:off x="1907704" y="227687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EFFECT</a:t>
              </a:r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DD56B6-2276-4F26-BA4E-A16F51B3BB00}"/>
                </a:ext>
              </a:extLst>
            </p:cNvPr>
            <p:cNvSpPr txBox="1"/>
            <p:nvPr/>
          </p:nvSpPr>
          <p:spPr>
            <a:xfrm>
              <a:off x="6308576" y="4725144"/>
              <a:ext cx="107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CAUSES</a:t>
              </a:r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C4A9FA-16C8-4E95-842F-35FAAB53FD85}"/>
                </a:ext>
              </a:extLst>
            </p:cNvPr>
            <p:cNvSpPr txBox="1"/>
            <p:nvPr/>
          </p:nvSpPr>
          <p:spPr>
            <a:xfrm>
              <a:off x="1907704" y="4725144"/>
              <a:ext cx="107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CAUSES</a:t>
              </a:r>
              <a:endParaRPr lang="en-GB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B37E15B-7763-44D5-AF0E-5A77E8A44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9672" y="2935104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D2E1777-796A-40B8-A974-2C0F2445E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0552" y="4631928"/>
              <a:ext cx="0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A42680-C674-41B4-849C-67FB6F420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7744" y="4581128"/>
              <a:ext cx="0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62869A9D-36A4-4B79-BC60-1E20B4566385}"/>
              </a:ext>
            </a:extLst>
          </p:cNvPr>
          <p:cNvSpPr txBox="1">
            <a:spLocks/>
          </p:cNvSpPr>
          <p:nvPr/>
        </p:nvSpPr>
        <p:spPr>
          <a:xfrm>
            <a:off x="1151409" y="1002938"/>
            <a:ext cx="7886700" cy="76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42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/>
              <a:t>DIAGRAM OF PROBLEMS (EXAMPLE)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09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Problems to Objectives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Analysis of objectives is a methodological approach employed to: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Describe the situation in the future once identified problems have been remedied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Verify the hierarchy of objectives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Illustrate the means-ends relationships in a diagram.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‘negative situations’ of the problem tree are converted into solutions, expressed as ‘positive situations’ that are desirable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&amp; achievable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8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42C1-4EDD-4B82-AE3D-4D026431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933" y="252761"/>
            <a:ext cx="8859926" cy="83083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Simple Example of an Objectives Tree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378547-562F-4F11-9162-6538FE31E391}"/>
              </a:ext>
            </a:extLst>
          </p:cNvPr>
          <p:cNvGrpSpPr/>
          <p:nvPr/>
        </p:nvGrpSpPr>
        <p:grpSpPr>
          <a:xfrm>
            <a:off x="1081933" y="1623846"/>
            <a:ext cx="8635897" cy="4685475"/>
            <a:chOff x="254051" y="1652380"/>
            <a:chExt cx="8635897" cy="46854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105067-AD4D-4EC8-A66A-6E8CFE8E5B40}"/>
                </a:ext>
              </a:extLst>
            </p:cNvPr>
            <p:cNvGrpSpPr/>
            <p:nvPr/>
          </p:nvGrpSpPr>
          <p:grpSpPr>
            <a:xfrm>
              <a:off x="254051" y="1652380"/>
              <a:ext cx="8635897" cy="4685475"/>
              <a:chOff x="254051" y="1652380"/>
              <a:chExt cx="8635897" cy="468547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55F95B-318C-4F76-AFC9-BD05B69F3FEF}"/>
                  </a:ext>
                </a:extLst>
              </p:cNvPr>
              <p:cNvSpPr/>
              <p:nvPr/>
            </p:nvSpPr>
            <p:spPr>
              <a:xfrm>
                <a:off x="6680765" y="4473607"/>
                <a:ext cx="1104591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58239"/>
                    </a:lnTo>
                    <a:lnTo>
                      <a:pt x="1104591" y="358239"/>
                    </a:lnTo>
                    <a:lnTo>
                      <a:pt x="1104591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E87C79C-2B4D-40AB-9C72-58273E7D2350}"/>
                  </a:ext>
                </a:extLst>
              </p:cNvPr>
              <p:cNvSpPr/>
              <p:nvPr/>
            </p:nvSpPr>
            <p:spPr>
              <a:xfrm>
                <a:off x="5576174" y="4473607"/>
                <a:ext cx="1104591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04591" y="0"/>
                    </a:moveTo>
                    <a:lnTo>
                      <a:pt x="1104591" y="358239"/>
                    </a:lnTo>
                    <a:lnTo>
                      <a:pt x="0" y="358239"/>
                    </a:lnTo>
                    <a:lnTo>
                      <a:pt x="0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F028BF-50D5-4875-8BC5-D3F1689057F2}"/>
                  </a:ext>
                </a:extLst>
              </p:cNvPr>
              <p:cNvSpPr/>
              <p:nvPr/>
            </p:nvSpPr>
            <p:spPr>
              <a:xfrm>
                <a:off x="4471582" y="2800151"/>
                <a:ext cx="2209182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58239"/>
                    </a:lnTo>
                    <a:lnTo>
                      <a:pt x="2209182" y="358239"/>
                    </a:lnTo>
                    <a:lnTo>
                      <a:pt x="2209182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82A703-D97E-4211-AC6C-3E86D86D4EAA}"/>
                  </a:ext>
                </a:extLst>
              </p:cNvPr>
              <p:cNvSpPr/>
              <p:nvPr/>
            </p:nvSpPr>
            <p:spPr>
              <a:xfrm>
                <a:off x="2262399" y="4473607"/>
                <a:ext cx="1104591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58239"/>
                    </a:lnTo>
                    <a:lnTo>
                      <a:pt x="1104591" y="358239"/>
                    </a:lnTo>
                    <a:lnTo>
                      <a:pt x="1104591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E8C76AB-5B6C-41FE-ABEE-E0FD590DA944}"/>
                  </a:ext>
                </a:extLst>
              </p:cNvPr>
              <p:cNvSpPr/>
              <p:nvPr/>
            </p:nvSpPr>
            <p:spPr>
              <a:xfrm>
                <a:off x="1157808" y="4473607"/>
                <a:ext cx="1104591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04591" y="0"/>
                    </a:moveTo>
                    <a:lnTo>
                      <a:pt x="1104591" y="358239"/>
                    </a:lnTo>
                    <a:lnTo>
                      <a:pt x="0" y="358239"/>
                    </a:lnTo>
                    <a:lnTo>
                      <a:pt x="0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980D598-7716-4CA9-9078-66809FC91C91}"/>
                  </a:ext>
                </a:extLst>
              </p:cNvPr>
              <p:cNvSpPr/>
              <p:nvPr/>
            </p:nvSpPr>
            <p:spPr>
              <a:xfrm>
                <a:off x="2262399" y="2800151"/>
                <a:ext cx="2209182" cy="52568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209182" y="0"/>
                    </a:moveTo>
                    <a:lnTo>
                      <a:pt x="2209182" y="358239"/>
                    </a:lnTo>
                    <a:lnTo>
                      <a:pt x="0" y="358239"/>
                    </a:lnTo>
                    <a:lnTo>
                      <a:pt x="0" y="52568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5F3299B2-6030-4E06-94CA-B3AC91E85FD5}"/>
                  </a:ext>
                </a:extLst>
              </p:cNvPr>
              <p:cNvSpPr/>
              <p:nvPr/>
            </p:nvSpPr>
            <p:spPr>
              <a:xfrm>
                <a:off x="3567825" y="1652380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14F7F71-1D3B-403D-ACE7-523C1A1E9E81}"/>
                  </a:ext>
                </a:extLst>
              </p:cNvPr>
              <p:cNvSpPr/>
              <p:nvPr/>
            </p:nvSpPr>
            <p:spPr>
              <a:xfrm>
                <a:off x="3768660" y="1843173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FOOD SITUATION IMPROVED</a:t>
                </a:r>
                <a:endParaRPr lang="en-GB" sz="20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58319BD-7C77-415C-A016-42F2CD3BD5A8}"/>
                  </a:ext>
                </a:extLst>
              </p:cNvPr>
              <p:cNvSpPr/>
              <p:nvPr/>
            </p:nvSpPr>
            <p:spPr>
              <a:xfrm>
                <a:off x="1358643" y="3325836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7E002D-0802-4EFA-B897-D9B56E6FD59A}"/>
                  </a:ext>
                </a:extLst>
              </p:cNvPr>
              <p:cNvSpPr/>
              <p:nvPr/>
            </p:nvSpPr>
            <p:spPr>
              <a:xfrm>
                <a:off x="1559477" y="3516629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INCREASED PRODUCTION ON HILLS</a:t>
                </a:r>
                <a:endParaRPr lang="en-GB" sz="2000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6BF8022-FEDE-4D62-9F0D-C239A75A5608}"/>
                  </a:ext>
                </a:extLst>
              </p:cNvPr>
              <p:cNvSpPr/>
              <p:nvPr/>
            </p:nvSpPr>
            <p:spPr>
              <a:xfrm>
                <a:off x="254051" y="4999292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C8DC10-4E2B-4514-A09A-39D4769B26AB}"/>
                  </a:ext>
                </a:extLst>
              </p:cNvPr>
              <p:cNvSpPr/>
              <p:nvPr/>
            </p:nvSpPr>
            <p:spPr>
              <a:xfrm>
                <a:off x="454886" y="5190085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EROSION OF HILL SLOPES DIMINISHED</a:t>
                </a:r>
                <a:endParaRPr lang="en-GB" sz="2000" dirty="0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6F7E7C4-4214-4CC3-A2D9-E119E8ED1C29}"/>
                  </a:ext>
                </a:extLst>
              </p:cNvPr>
              <p:cNvSpPr/>
              <p:nvPr/>
            </p:nvSpPr>
            <p:spPr>
              <a:xfrm>
                <a:off x="2463234" y="4999292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7724E5E-84CE-4FE5-98F5-D58BA667C575}"/>
                  </a:ext>
                </a:extLst>
              </p:cNvPr>
              <p:cNvSpPr/>
              <p:nvPr/>
            </p:nvSpPr>
            <p:spPr>
              <a:xfrm>
                <a:off x="2664069" y="5190085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DESTRUCTION OF HARVESTS DIMINISHED</a:t>
                </a:r>
                <a:endParaRPr lang="en-GB" sz="2000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C75B294-5FD9-4E94-9025-7603A1183C4E}"/>
                  </a:ext>
                </a:extLst>
              </p:cNvPr>
              <p:cNvSpPr/>
              <p:nvPr/>
            </p:nvSpPr>
            <p:spPr>
              <a:xfrm>
                <a:off x="5777008" y="3325836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AF49FBB-F65D-40BE-8A87-EA45052947F9}"/>
                  </a:ext>
                </a:extLst>
              </p:cNvPr>
              <p:cNvSpPr/>
              <p:nvPr/>
            </p:nvSpPr>
            <p:spPr>
              <a:xfrm>
                <a:off x="5977843" y="3516629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INCREASED RICE PRODUCTION </a:t>
                </a:r>
                <a:endParaRPr lang="en-GB" sz="2000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F2D59DE-3407-4AE3-9683-D67D3F38C38C}"/>
                  </a:ext>
                </a:extLst>
              </p:cNvPr>
              <p:cNvSpPr/>
              <p:nvPr/>
            </p:nvSpPr>
            <p:spPr>
              <a:xfrm>
                <a:off x="4672417" y="4999292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993BBFC-2E88-4072-8498-DBC8B7C5F14C}"/>
                  </a:ext>
                </a:extLst>
              </p:cNvPr>
              <p:cNvSpPr/>
              <p:nvPr/>
            </p:nvSpPr>
            <p:spPr>
              <a:xfrm>
                <a:off x="4873252" y="5190085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IRRIGATION NETWORK FUNCTIONING </a:t>
                </a:r>
                <a:endParaRPr lang="en-GB" sz="2000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0E99ECF-0094-4BC2-8FF7-AC75AA7AF1CB}"/>
                  </a:ext>
                </a:extLst>
              </p:cNvPr>
              <p:cNvSpPr/>
              <p:nvPr/>
            </p:nvSpPr>
            <p:spPr>
              <a:xfrm>
                <a:off x="6881600" y="4999292"/>
                <a:ext cx="1807513" cy="11477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884B0F9-2A90-4DF7-B3EB-F15999970127}"/>
                  </a:ext>
                </a:extLst>
              </p:cNvPr>
              <p:cNvSpPr/>
              <p:nvPr/>
            </p:nvSpPr>
            <p:spPr>
              <a:xfrm>
                <a:off x="7082435" y="5190085"/>
                <a:ext cx="1807513" cy="1147770"/>
              </a:xfrm>
              <a:custGeom>
                <a:avLst/>
                <a:gdLst>
                  <a:gd name="connsiteX0" fmla="*/ 0 w 1807513"/>
                  <a:gd name="connsiteY0" fmla="*/ 114777 h 1147770"/>
                  <a:gd name="connsiteX1" fmla="*/ 114777 w 1807513"/>
                  <a:gd name="connsiteY1" fmla="*/ 0 h 1147770"/>
                  <a:gd name="connsiteX2" fmla="*/ 1692736 w 1807513"/>
                  <a:gd name="connsiteY2" fmla="*/ 0 h 1147770"/>
                  <a:gd name="connsiteX3" fmla="*/ 1807513 w 1807513"/>
                  <a:gd name="connsiteY3" fmla="*/ 114777 h 1147770"/>
                  <a:gd name="connsiteX4" fmla="*/ 1807513 w 1807513"/>
                  <a:gd name="connsiteY4" fmla="*/ 1032993 h 1147770"/>
                  <a:gd name="connsiteX5" fmla="*/ 1692736 w 1807513"/>
                  <a:gd name="connsiteY5" fmla="*/ 1147770 h 1147770"/>
                  <a:gd name="connsiteX6" fmla="*/ 114777 w 1807513"/>
                  <a:gd name="connsiteY6" fmla="*/ 1147770 h 1147770"/>
                  <a:gd name="connsiteX7" fmla="*/ 0 w 1807513"/>
                  <a:gd name="connsiteY7" fmla="*/ 1032993 h 1147770"/>
                  <a:gd name="connsiteX8" fmla="*/ 0 w 1807513"/>
                  <a:gd name="connsiteY8" fmla="*/ 114777 h 114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513" h="1147770">
                    <a:moveTo>
                      <a:pt x="0" y="114777"/>
                    </a:moveTo>
                    <a:cubicBezTo>
                      <a:pt x="0" y="51387"/>
                      <a:pt x="51387" y="0"/>
                      <a:pt x="114777" y="0"/>
                    </a:cubicBezTo>
                    <a:lnTo>
                      <a:pt x="1692736" y="0"/>
                    </a:lnTo>
                    <a:cubicBezTo>
                      <a:pt x="1756126" y="0"/>
                      <a:pt x="1807513" y="51387"/>
                      <a:pt x="1807513" y="114777"/>
                    </a:cubicBezTo>
                    <a:lnTo>
                      <a:pt x="1807513" y="1032993"/>
                    </a:lnTo>
                    <a:cubicBezTo>
                      <a:pt x="1807513" y="1096383"/>
                      <a:pt x="1756126" y="1147770"/>
                      <a:pt x="1692736" y="1147770"/>
                    </a:cubicBezTo>
                    <a:lnTo>
                      <a:pt x="114777" y="1147770"/>
                    </a:lnTo>
                    <a:cubicBezTo>
                      <a:pt x="51387" y="1147770"/>
                      <a:pt x="0" y="1096383"/>
                      <a:pt x="0" y="1032993"/>
                    </a:cubicBezTo>
                    <a:lnTo>
                      <a:pt x="0" y="11477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817" tIns="109817" rIns="109817" bIns="109817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MORE REGULAR SUPPLY OF INPUTS </a:t>
                </a:r>
                <a:endParaRPr lang="en-GB" sz="2000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95EEB7-024C-4A04-8BA4-92D1A4D32202}"/>
                </a:ext>
              </a:extLst>
            </p:cNvPr>
            <p:cNvSpPr txBox="1"/>
            <p:nvPr/>
          </p:nvSpPr>
          <p:spPr>
            <a:xfrm>
              <a:off x="1907704" y="227687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</a:t>
              </a:r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80E485-F6A3-4D64-A77F-6A358B1B7BB6}"/>
                </a:ext>
              </a:extLst>
            </p:cNvPr>
            <p:cNvSpPr txBox="1"/>
            <p:nvPr/>
          </p:nvSpPr>
          <p:spPr>
            <a:xfrm>
              <a:off x="6308576" y="4725144"/>
              <a:ext cx="107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MEANS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FE601A-4CAF-40EE-9870-8305D93A01A6}"/>
                </a:ext>
              </a:extLst>
            </p:cNvPr>
            <p:cNvSpPr txBox="1"/>
            <p:nvPr/>
          </p:nvSpPr>
          <p:spPr>
            <a:xfrm>
              <a:off x="1907704" y="4725144"/>
              <a:ext cx="107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MEANS</a:t>
              </a:r>
              <a:endParaRPr lang="en-GB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C46042-1C79-4E41-AEBE-4EBBFC843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9672" y="2935104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AE86310-1FD7-4950-9D81-665E2A183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0552" y="4631928"/>
              <a:ext cx="0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7CF3178-63E1-4888-B821-C3A1D3C11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7744" y="4581128"/>
              <a:ext cx="0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AE4BAEA1-2783-4A36-A0E0-5714D4C0818E}"/>
              </a:ext>
            </a:extLst>
          </p:cNvPr>
          <p:cNvSpPr/>
          <p:nvPr/>
        </p:nvSpPr>
        <p:spPr>
          <a:xfrm>
            <a:off x="3089720" y="1083600"/>
            <a:ext cx="4820597" cy="380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DIAGRAM OF OBJECTIVES (EXAMPLE)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is this approach important 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this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lang="en-GB" sz="28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the Logical Framework Matrix (log frame), summarises the key elements of the project plan</a:t>
            </a:r>
          </a:p>
          <a:p>
            <a:pPr marL="0" indent="0">
              <a:buNone/>
              <a:defRPr/>
            </a:pPr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Log frame </a:t>
            </a:r>
            <a:r>
              <a:rPr lang="en-GB" sz="2800" b="1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be submitted with each full application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Although a log frame should not be submitted with the Concept Note, the overall &amp; specific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outputs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formulated at this stage will form the basis of the log frame later (should the concept note be shortlisted)</a:t>
            </a:r>
          </a:p>
          <a:p>
            <a:pPr marL="0" indent="0">
              <a:buNone/>
            </a:pPr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will largely be identified thru analysis of the Objectives Tree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is this approach important 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this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(Contd.)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Requirements at CN Stage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following must be identified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&amp; presented in Table 1.1.1 of CN Application Form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 of the action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Overall objective(s) -i.e. Impact 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Specific objective(s) -i.e. Outcome(s)</a:t>
            </a:r>
          </a:p>
          <a:p>
            <a:pPr lvl="2"/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group(s)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Final beneficiaries 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Estimated outputs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 activities	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Requirements at Full Application Stage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fully formulated, logical framework and activities matrix, detailing:</a:t>
            </a:r>
          </a:p>
          <a:p>
            <a:pPr marL="0" indent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intervention / vertical logic (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 chain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Indicators, with baseline data &amp; targets to measure outputs, outcomes &amp; impact;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sources &amp; means of verification;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25933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06" y="228600"/>
            <a:ext cx="8510588" cy="9009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Basic Structure of a Logical Framework</a:t>
            </a:r>
            <a:br>
              <a:rPr lang="en-GB" sz="1200" b="1" dirty="0">
                <a:latin typeface="Arial" pitchFamily="34" charset="0"/>
                <a:cs typeface="Arial" pitchFamily="34" charset="0"/>
              </a:rPr>
            </a:br>
            <a:br>
              <a:rPr lang="en-GB" sz="1200" b="1" dirty="0">
                <a:latin typeface="Arial" pitchFamily="34" charset="0"/>
                <a:cs typeface="Arial" pitchFamily="34" charset="0"/>
              </a:rPr>
            </a:b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1BE0DF-DA71-4AE3-9A00-4F2B6AA83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98" y="1412776"/>
            <a:ext cx="85105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Evaluation &amp; Award Process  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281953"/>
            <a:ext cx="9719787" cy="46571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NOTE: This is a restricted call for proposals, i.e.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concept notes (Part A of the grant application form) must be submitted for evaluation at this stage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preselected lead applicants will be invited to submit a full application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 evaluation of full applications, proposals will be ranked by score from top to bottom, up to the value of funds available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Eligibility checks on the basis of the supporting documents and the signed declaration by the lead applicant will be performed for those who have been provisionally selected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Selected, eligible applicants will be invited to sign contracts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Concept Note stage, we are only interested in the column entitled Results Chain </a:t>
            </a:r>
          </a:p>
          <a:p>
            <a:pPr marL="0" indent="0" algn="ctr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(also referred to as the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vertical logic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175CEAF-5974-4E9E-8F91-DC413A837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4545"/>
              </p:ext>
            </p:extLst>
          </p:nvPr>
        </p:nvGraphicFramePr>
        <p:xfrm>
          <a:off x="695232" y="114300"/>
          <a:ext cx="9477467" cy="667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3" imgW="8253245" imgH="5814342" progId="Word.Document.12">
                  <p:embed/>
                </p:oleObj>
              </mc:Choice>
              <mc:Fallback>
                <p:oleObj name="Document" r:id="rId3" imgW="8253245" imgH="5814342" progId="Word.Document.12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32" y="114300"/>
                        <a:ext cx="9477467" cy="6677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6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Tips on writing the overall &amp; specific objectives, outputs &amp; activities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2" y="1600201"/>
            <a:ext cx="10162442" cy="4525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In order to ensure that objective statements are clear &amp; concise, it is useful to use the following standardised convention:</a:t>
            </a:r>
          </a:p>
          <a:p>
            <a:pPr>
              <a:defRPr/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Overall Objective: </a:t>
            </a:r>
            <a:r>
              <a:rPr lang="en-GB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GB" sz="36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contribute to…..’</a:t>
            </a:r>
          </a:p>
          <a:p>
            <a:pPr marL="0" indent="0">
              <a:buNone/>
              <a:defRPr/>
            </a:pPr>
            <a:r>
              <a:rPr lang="en-GB" i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contribute to improved gender equality in 			Ethiopian society</a:t>
            </a:r>
          </a:p>
          <a:p>
            <a:pPr marL="0" indent="0">
              <a:buNone/>
              <a:defRPr/>
            </a:pP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contribute to the strengthening of democracy in 		Ethiopia </a:t>
            </a:r>
          </a:p>
          <a:p>
            <a:pPr marL="0" indent="0">
              <a:buNone/>
              <a:defRPr/>
            </a:pP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contribute to the cultivation of peaceful co-existence </a:t>
            </a:r>
          </a:p>
          <a:p>
            <a:pPr marL="0" indent="0">
              <a:buNone/>
              <a:defRPr/>
            </a:pP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in Ethiopia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Specific Objective: </a:t>
            </a:r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i.e. expressed in terms of benefits to the target group being </a:t>
            </a:r>
            <a:r>
              <a:rPr lang="en-GB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increased / improved, etc…</a:t>
            </a:r>
          </a:p>
          <a:p>
            <a:pPr marL="0" indent="0">
              <a:buNone/>
              <a:defRPr/>
            </a:pPr>
            <a:r>
              <a:rPr lang="en-GB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GB" i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Access to justice of  vulnerable women in X Region  	improved</a:t>
            </a:r>
          </a:p>
          <a:p>
            <a:pPr marL="0" indent="0">
              <a:buNone/>
              <a:defRPr/>
            </a:pPr>
            <a:endParaRPr lang="en-GB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Participation of citizens’ groups in policy dialogue 	increased</a:t>
            </a:r>
          </a:p>
          <a:p>
            <a:pPr marL="0" indent="0">
              <a:buNone/>
              <a:defRPr/>
            </a:pPr>
            <a:endParaRPr lang="en-GB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Conditions conducive to peace &amp; stability in areas 	prone to inter-ethnic conflict enhanced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Tips on writing the overall &amp; specific objectives, outputs &amp; activities (Contd.)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800" b="1" dirty="0">
                <a:latin typeface="Arial" pitchFamily="34" charset="0"/>
                <a:cs typeface="Arial" pitchFamily="34" charset="0"/>
              </a:rPr>
              <a:t>Outputs: </a:t>
            </a:r>
            <a:r>
              <a:rPr lang="en-GB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i.e. expressed in terms of a tangible result or output </a:t>
            </a:r>
            <a:r>
              <a:rPr lang="en-GB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delivered / produced / conducted, etc</a:t>
            </a:r>
          </a:p>
          <a:p>
            <a:pPr>
              <a:defRPr/>
            </a:pPr>
            <a:endParaRPr lang="en-GB" sz="2800" i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GB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Legal Aid services for young women in X Region delivered</a:t>
            </a:r>
          </a:p>
          <a:p>
            <a:pPr marL="457200" lvl="1" indent="0">
              <a:buNone/>
              <a:defRPr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GB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Fora for policy dialogue at Federal level between Government and Civil Society established and operational</a:t>
            </a:r>
          </a:p>
          <a:p>
            <a:pPr marL="457200" lvl="1" indent="0">
              <a:buNone/>
              <a:defRPr/>
            </a:pPr>
            <a:endParaRPr lang="en-GB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GB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Participatory community initiatives that cross ethic divides established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Tips on writing the overall &amp; specific objectives, outputs &amp; activities (Contd.)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800" b="1" dirty="0">
                <a:latin typeface="Arial" pitchFamily="34" charset="0"/>
                <a:cs typeface="Arial" pitchFamily="34" charset="0"/>
              </a:rPr>
              <a:t>Main Activities: </a:t>
            </a:r>
            <a:r>
              <a:rPr lang="en-GB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Expressed in the present tense, starting with an active verb, such as </a:t>
            </a:r>
            <a:r>
              <a:rPr lang="en-GB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prepare, design, train, construct, etc.</a:t>
            </a:r>
          </a:p>
          <a:p>
            <a:pPr>
              <a:defRPr/>
            </a:pPr>
            <a:endParaRPr lang="en-GB" i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GB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Establish legal aid centres across X Region </a:t>
            </a:r>
          </a:p>
          <a:p>
            <a:pPr marL="457200" lvl="1" indent="0">
              <a:buNone/>
              <a:defRPr/>
            </a:pPr>
            <a:endParaRPr lang="en-GB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GB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Train citizen’s groups on techniques &amp; tools for policy engagement</a:t>
            </a:r>
          </a:p>
          <a:p>
            <a:pPr marL="457200" lvl="1" indent="0">
              <a:buNone/>
              <a:defRPr/>
            </a:pPr>
            <a:endParaRPr lang="en-GB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GB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Eg.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Develop Action Plans with youth groups to roll out inter-community initiatives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Tips on writing the overall &amp; specific objectives, outputs &amp; activities (Contd.)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 Definitions of Terms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GB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Grant Beneficiary/</a:t>
            </a:r>
            <a:r>
              <a:rPr lang="en-GB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ies</a:t>
            </a:r>
            <a:r>
              <a:rPr lang="en-GB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t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 organisation(s) that receive(s) the grant from CSF III</a:t>
            </a:r>
          </a:p>
          <a:p>
            <a:pPr marL="0" indent="0">
              <a:buNone/>
              <a:defRPr/>
            </a:pPr>
            <a:endParaRPr lang="en-GB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Target Groups </a:t>
            </a:r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groups/entities who will directly benefit from the action at the project purpose / specific objective level</a:t>
            </a:r>
          </a:p>
          <a:p>
            <a:pPr marL="0" indent="0">
              <a:buNone/>
              <a:defRPr/>
            </a:pPr>
            <a:endParaRPr lang="en-GB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Final beneficiaries </a:t>
            </a:r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those who will benefit from the action in the long term at the level of the society or sector at large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Gender as a priority cross-cutting iss</a:t>
            </a:r>
            <a:r>
              <a:rPr lang="en-GB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Gender considerations should be mainstreamed into all Concept Notes. </a:t>
            </a:r>
          </a:p>
          <a:p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assist, a list of Gender Mainstreaming questions to use to interrogate your Concept Note from a gender perspective is presented over the next 2 slides.</a:t>
            </a:r>
          </a:p>
          <a:p>
            <a:endParaRPr lang="en-GB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further details on gender, please consult the </a:t>
            </a:r>
            <a:r>
              <a:rPr lang="en-GB" sz="28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Toolkit on Mainstreaming Gender Equality in EC Development Cooperation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376518"/>
            <a:ext cx="9719787" cy="104112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Relevance of the Action (from gender perspective)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Did the preparation of the Action involve analysis of gender issues?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gender equality issues relevant to the proposal been identified?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consultations with stakeholder groups reflected a gender balance?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Relevance of the Action (from gender perspective)….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women’s groups actively participated in the concept preparation?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the differing roles of women and men and their experiences of the problems faced been identified?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baseline data been disaggregated by sex?</a:t>
            </a:r>
          </a:p>
          <a:p>
            <a:pPr marL="0" indent="0">
              <a:buNone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qualitative information on gender issues been used in preparing the Concept Note?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Objectives of this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CfP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indent="-236538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overall objective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the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Programme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under which this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CfP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falls, is: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“To increase the participation of citizens and 	CSOs in the development and democratization 	process of the country”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6" y="274638"/>
            <a:ext cx="1032734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 of the Action (gender perspectiv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e)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the objectives of the Action adequately reflect a gender perspective?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Does the concept include measures to address the gender equality issues identified, and in particular the gender disaggregated needs and constraints of the targeted groups and final beneficiaries?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the Action likely to lead to enhanced gender equality &amp; the empowerment of women in the intervention areas targeted by this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6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Important points to remember about Concept Note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Competitive: only the best go through!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Objectives cannot change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Score for relevance carries forward into full evaluation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Amount of grant requested should be fairly accurate: final figure cannot change by &gt; 20%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Evaluation based solely on information provided</a:t>
            </a:r>
          </a:p>
          <a:p>
            <a:endParaRPr lang="en-GB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mistakes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87111">
              <a:lnSpc>
                <a:spcPct val="65000"/>
              </a:lnSpc>
              <a:spcBef>
                <a:spcPts val="1016"/>
              </a:spcBef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Format errors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lot or incorrect lot indicated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Declaration is not signed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 enough copies or no CD (re Offline Applications)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Wrong address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Page limits for application sections exceeded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Sections missing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87111">
              <a:defRPr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Content errors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‘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Copy &amp; paste’ type concept notes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Objectives of the proposal not relevant to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CfP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Budget too high or too low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Co-financing amount too high/low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Duration too long/short</a:t>
            </a:r>
          </a:p>
          <a:p>
            <a:pPr lvl="2" defTabSz="387111">
              <a:spcBef>
                <a:spcPct val="400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Ineligible activities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BC0B02-C2CA-4DD6-A6A9-94E46276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4638"/>
            <a:ext cx="9720263" cy="1143000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mistakes…..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mistakes….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8" y="1395227"/>
            <a:ext cx="9719787" cy="4525963"/>
          </a:xfrm>
        </p:spPr>
        <p:txBody>
          <a:bodyPr/>
          <a:lstStyle/>
          <a:p>
            <a:r>
              <a:rPr lang="en-US" sz="3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Administrative mistakes</a:t>
            </a:r>
          </a:p>
          <a:p>
            <a:pPr lvl="1" defTabSz="387111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Failure to adhere to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deadline of submission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date &amp; time of receipt and postmark are decisive – Note that PROSPECT will not allow late uploading! </a:t>
            </a:r>
          </a:p>
          <a:p>
            <a:pPr lvl="1" defTabSz="387111">
              <a:spcBef>
                <a:spcPct val="15000"/>
              </a:spcBef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Failure to use 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correct templates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actual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not of previous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CfPs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or general templates on EU websites</a:t>
            </a:r>
          </a:p>
          <a:p>
            <a:pPr lvl="1" defTabSz="387111">
              <a:spcBef>
                <a:spcPct val="15000"/>
              </a:spcBef>
              <a:buFontTx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Failure to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 templates (checklist) properly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do not change or add</a:t>
            </a:r>
          </a:p>
          <a:p>
            <a:pPr lvl="1" defTabSz="387111">
              <a:spcBef>
                <a:spcPct val="15000"/>
              </a:spcBef>
              <a:buFontTx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Failure to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register in PADOR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complete annex for offline registration - read the full Guidelines for Applicants for application procedures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5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Weaknesses in CNs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645" lvl="1" indent="-287645" defTabSz="387111">
              <a:buFont typeface="Wingdings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Added value and innovative approaches are rare </a:t>
            </a:r>
          </a:p>
          <a:p>
            <a:pPr marL="287645" lvl="1" indent="-287645" defTabSz="387111">
              <a:buFont typeface="Wingdings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Lack of focus </a:t>
            </a:r>
          </a:p>
          <a:p>
            <a:pPr marL="287645" lvl="1" indent="-287645" defTabSz="387111">
              <a:buFont typeface="Wingdings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Failure to demonstrate knowledge of context</a:t>
            </a:r>
          </a:p>
          <a:p>
            <a:pPr marL="287645" lvl="1" indent="-287645" defTabSz="387111">
              <a:buFont typeface="Wingdings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Beneficiaries not clearly identified and defined</a:t>
            </a:r>
          </a:p>
          <a:p>
            <a:pPr marL="287645" lvl="1" indent="-287645" defTabSz="387111">
              <a:buFont typeface="Wingdings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Poor intervention logic, including lack of link between proposed activities &amp; objectives</a:t>
            </a:r>
          </a:p>
          <a:p>
            <a:pPr marL="287645" lvl="1" indent="-287645" defTabSz="387111">
              <a:buFont typeface="Wingdings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Lack of link to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CfP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priorities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0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80955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CONTACT PERSONS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A435FC1-FA6A-4D79-9793-17EAAEF56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318230"/>
              </p:ext>
            </p:extLst>
          </p:nvPr>
        </p:nvGraphicFramePr>
        <p:xfrm>
          <a:off x="539750" y="1108654"/>
          <a:ext cx="9720264" cy="468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2">
                  <a:extLst>
                    <a:ext uri="{9D8B030D-6E8A-4147-A177-3AD203B41FA5}">
                      <a16:colId xmlns:a16="http://schemas.microsoft.com/office/drawing/2014/main" val="3191946043"/>
                    </a:ext>
                  </a:extLst>
                </a:gridCol>
                <a:gridCol w="4860132">
                  <a:extLst>
                    <a:ext uri="{9D8B030D-6E8A-4147-A177-3AD203B41FA5}">
                      <a16:colId xmlns:a16="http://schemas.microsoft.com/office/drawing/2014/main" val="2489498549"/>
                    </a:ext>
                  </a:extLst>
                </a:gridCol>
              </a:tblGrid>
              <a:tr h="416090">
                <a:tc>
                  <a:txBody>
                    <a:bodyPr/>
                    <a:lstStyle/>
                    <a:p>
                      <a:r>
                        <a:rPr lang="en-GB" dirty="0"/>
                        <a:t>European Union Delegation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Technical Assistance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4477"/>
                  </a:ext>
                </a:extLst>
              </a:tr>
              <a:tr h="1025974">
                <a:tc>
                  <a:txBody>
                    <a:bodyPr/>
                    <a:lstStyle/>
                    <a:p>
                      <a:r>
                        <a:rPr lang="en-GB" b="1" dirty="0" err="1"/>
                        <a:t>Mulugeta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Tassew</a:t>
                      </a:r>
                      <a:r>
                        <a:rPr lang="en-GB" b="1" dirty="0"/>
                        <a:t>- </a:t>
                      </a:r>
                      <a:r>
                        <a:rPr lang="en-GB" b="0" dirty="0"/>
                        <a:t>Governance, Economic and Social Team</a:t>
                      </a:r>
                    </a:p>
                    <a:p>
                      <a:r>
                        <a:rPr lang="en-GB" dirty="0"/>
                        <a:t>Mulugeta.tassew@eeas.europa.eu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dirty="0"/>
                        <a:t>Andy Neill </a:t>
                      </a:r>
                      <a:r>
                        <a:rPr lang="en-GB" sz="1800" dirty="0"/>
                        <a:t>– Team Leader, TAU, CSF III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/>
                        <a:t>Tel. 0953994928	Email: andrew.neill@csf3.org 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409671"/>
                  </a:ext>
                </a:extLst>
              </a:tr>
              <a:tr h="1025974">
                <a:tc>
                  <a:txBody>
                    <a:bodyPr/>
                    <a:lstStyle/>
                    <a:p>
                      <a:r>
                        <a:rPr lang="en-GB" b="1" dirty="0" err="1"/>
                        <a:t>Tanja</a:t>
                      </a:r>
                      <a:r>
                        <a:rPr lang="en-GB" b="1" dirty="0"/>
                        <a:t> Haller </a:t>
                      </a:r>
                      <a:r>
                        <a:rPr lang="en-GB" dirty="0"/>
                        <a:t>-</a:t>
                      </a:r>
                      <a:r>
                        <a:rPr lang="en-GB" b="0" dirty="0"/>
                        <a:t>Governance, Economic and Social Team</a:t>
                      </a:r>
                      <a:endParaRPr lang="en-GB" dirty="0"/>
                    </a:p>
                    <a:p>
                      <a:r>
                        <a:rPr lang="en-GB" dirty="0"/>
                        <a:t>Tanja.nader@eeas.europa.eu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dirty="0"/>
                        <a:t>Beruk </a:t>
                      </a:r>
                      <a:r>
                        <a:rPr lang="en-GB" sz="1800" b="1" dirty="0" err="1"/>
                        <a:t>Kabtamu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dirty="0"/>
                        <a:t>– Technical Manager, TAU, CSF III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/>
                        <a:t>Tel. 0953960606	Email: beruk.negash@csf3.org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59927"/>
                  </a:ext>
                </a:extLst>
              </a:tr>
              <a:tr h="1025974">
                <a:tc>
                  <a:txBody>
                    <a:bodyPr/>
                    <a:lstStyle/>
                    <a:p>
                      <a:r>
                        <a:rPr lang="en-GB" b="1" dirty="0" err="1"/>
                        <a:t>Esubalew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Birara</a:t>
                      </a:r>
                      <a:r>
                        <a:rPr lang="en-GB" b="1" baseline="0" dirty="0"/>
                        <a:t> </a:t>
                      </a:r>
                      <a:r>
                        <a:rPr lang="en-GB" baseline="0" dirty="0"/>
                        <a:t>– Finance, Contracts and Audit Section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Esubalew.birara@eeas.europa.eu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dirty="0"/>
                        <a:t>Yinebeb </a:t>
                      </a:r>
                      <a:r>
                        <a:rPr lang="en-GB" sz="1800" b="1" dirty="0" err="1"/>
                        <a:t>Girma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dirty="0"/>
                        <a:t>– Finance &amp; Grants Capacity Building Manager, 	TAU, CSF III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/>
                        <a:t>Tel. 0955929946	Email: yinebeb.girma@csf3.or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06449"/>
                  </a:ext>
                </a:extLst>
              </a:tr>
              <a:tr h="10259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dirty="0"/>
                        <a:t>Mesfin </a:t>
                      </a:r>
                      <a:r>
                        <a:rPr lang="en-GB" sz="1800" b="1" dirty="0" err="1"/>
                        <a:t>Degaga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dirty="0"/>
                        <a:t>– Grants Officer, TAU, CSF III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/>
                        <a:t>Tel. 0911005822	Email: mesfin.degage@csf3.org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56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8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USEFUL RESOURCES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EU Log in, visit</a:t>
            </a:r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https://webgate.ec.europa.eu/fpfis/wikis/pages/viewpage.action?pageId=23899991#e-CallsPADOR-e-Learningshortvideos-NEW</a:t>
            </a:r>
            <a:r>
              <a:rPr lang="en-GB" dirty="0">
                <a:solidFill>
                  <a:schemeClr val="accent1"/>
                </a:solidFill>
              </a:rPr>
              <a:t>!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For more information and to register, please visit </a:t>
            </a:r>
            <a:r>
              <a:rPr lang="en-GB" u="sng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https://ec.europa.eu/europeaid/pador_en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For log in to PROSPECT: </a:t>
            </a:r>
            <a:r>
              <a:rPr lang="en-GB" u="sng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https://webgate.ec.europa.eu/europeaid/prospect</a:t>
            </a:r>
            <a:endParaRPr lang="en-US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For learning about PROSPECT</a:t>
            </a:r>
            <a:r>
              <a:rPr lang="en-GB" dirty="0">
                <a:solidFill>
                  <a:schemeClr val="accent1"/>
                </a:solidFill>
              </a:rPr>
              <a:t>: https://webgate.ec.europa.eu/fpfis/wikis/display/devcoiskb/e-Learning+Videos+-+e-Calls+PROPECT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Practical Guide 2018 (See section 6 for Grants) at </a:t>
            </a:r>
            <a:r>
              <a:rPr lang="en-GB" u="sng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http://ec.europa.eu/europeaid/prag/document.do?locale=en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  <a:p>
            <a:pPr marL="0" indent="0" fontAlgn="t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GB" dirty="0"/>
              <a:t>Guidance note on disability and development</a:t>
            </a:r>
            <a:r>
              <a:rPr lang="en-GB" dirty="0">
                <a:solidFill>
                  <a:schemeClr val="accent1"/>
                </a:solidFill>
              </a:rPr>
              <a:t> at</a:t>
            </a:r>
            <a:r>
              <a:rPr lang="en-GB" i="1" dirty="0">
                <a:solidFill>
                  <a:schemeClr val="accent1"/>
                </a:solidFill>
              </a:rPr>
              <a:t> </a:t>
            </a:r>
            <a:r>
              <a:rPr lang="en-GB" u="sng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https://ec.europa.eu/europeaid/disability-inclusive-development-cooperation-guidance-note-eu-staff_en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GB" dirty="0"/>
              <a:t>Guidance on Gender equality at </a:t>
            </a:r>
            <a:r>
              <a:rPr lang="en-GB" u="sng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https://ec.europa.eu/europeaid/toolkit-mainstreaming-gender-equality-ec-development-cooperation_en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USEFUL RESOURCES (continued)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Guidelines for environmental integration at </a:t>
            </a:r>
            <a:r>
              <a:rPr lang="en-GB" sz="1600" u="sng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https://ec.europa.eu/europeaid/sectors/economic-growth/environment-and-green-economy/climate-change-and-environment_en</a:t>
            </a:r>
            <a:r>
              <a:rPr lang="en-GB" sz="1600" dirty="0">
                <a:solidFill>
                  <a:schemeClr val="accent1"/>
                </a:solidFill>
              </a:rPr>
              <a:t>  </a:t>
            </a:r>
            <a:endParaRPr lang="en-US" sz="1600" dirty="0">
              <a:solidFill>
                <a:schemeClr val="accent1"/>
              </a:solidFill>
            </a:endParaRPr>
          </a:p>
          <a:p>
            <a:endParaRPr lang="en-US" sz="1600" dirty="0"/>
          </a:p>
          <a:p>
            <a:r>
              <a:rPr lang="en-US" sz="1600" dirty="0"/>
              <a:t>Communication and Visibility Manual for EU external actions specified and published by the European Commission at: </a:t>
            </a:r>
            <a:r>
              <a:rPr lang="en-US" sz="1600" u="sng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http://ec.europa.eu/europeaid/funding/communication-and-visibility-manual-eu-</a:t>
            </a:r>
            <a:r>
              <a:rPr lang="en-GB" sz="1600" u="sng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external-actions </a:t>
            </a:r>
            <a:r>
              <a:rPr lang="en-GB" sz="1600" u="sng" dirty="0" err="1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GB" sz="1600" u="sng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GB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r>
              <a:rPr lang="en-US" sz="1600" dirty="0"/>
              <a:t>Information for applicants on the </a:t>
            </a:r>
            <a:r>
              <a:rPr lang="en-US" sz="1600" dirty="0" err="1"/>
              <a:t>CfP</a:t>
            </a:r>
            <a:r>
              <a:rPr lang="en-US" sz="1600" dirty="0"/>
              <a:t>: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GB" sz="1600" u="sng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https://webgate.ec.europa.eu/europeaid/online-</a:t>
            </a:r>
            <a:r>
              <a:rPr lang="en-GB" sz="1600" u="sng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services/index.cfm?do=publi.welcome</a:t>
            </a:r>
            <a:r>
              <a:rPr lang="en-GB" sz="1600" u="sng" dirty="0">
                <a:solidFill>
                  <a:schemeClr val="accent1"/>
                </a:solidFill>
              </a:rPr>
              <a:t>  </a:t>
            </a:r>
          </a:p>
          <a:p>
            <a:endParaRPr lang="en-GB" sz="1600" u="sng" dirty="0">
              <a:solidFill>
                <a:schemeClr val="accent1"/>
              </a:solidFill>
            </a:endParaRPr>
          </a:p>
          <a:p>
            <a:r>
              <a:rPr lang="en-US" sz="1600" dirty="0"/>
              <a:t>Project Cycle Management Guidelines at: </a:t>
            </a:r>
            <a:r>
              <a:rPr lang="en-US" sz="16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http://ec.europa.eu/europeaid/aid-deliverv-methods-proiect-cycle-management-guidelines-vol-1 </a:t>
            </a:r>
            <a:r>
              <a:rPr lang="en-GB" sz="1600" dirty="0" err="1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endParaRPr lang="en-US" sz="16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 of Presentation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x-none" sz="4800" dirty="0">
                <a:solidFill>
                  <a:schemeClr val="accent4">
                    <a:lumMod val="50000"/>
                  </a:schemeClr>
                </a:solidFill>
              </a:rPr>
              <a:t>አመሰግናለሁ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5426C-4045-475B-B340-A3A2B510286B}"/>
              </a:ext>
            </a:extLst>
          </p:cNvPr>
          <p:cNvSpPr/>
          <p:nvPr/>
        </p:nvSpPr>
        <p:spPr>
          <a:xfrm>
            <a:off x="4710951" y="3244334"/>
            <a:ext cx="3362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800" dirty="0">
                <a:solidFill>
                  <a:schemeClr val="accent4">
                    <a:lumMod val="50000"/>
                  </a:schemeClr>
                </a:solidFill>
              </a:rPr>
              <a:t>THANK YOU!</a:t>
            </a:r>
            <a:endParaRPr lang="x-none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652190-D4F3-46ED-8556-DDA2868E4156}"/>
              </a:ext>
            </a:extLst>
          </p:cNvPr>
          <p:cNvSpPr/>
          <p:nvPr/>
        </p:nvSpPr>
        <p:spPr>
          <a:xfrm>
            <a:off x="7198168" y="654065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Financed by the European Union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3C0F86C-7CC2-4549-A374-2CA1976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988" y="6138561"/>
            <a:ext cx="731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94B34-077C-4FE5-9291-20E6E4A8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04" y="6144652"/>
            <a:ext cx="682811" cy="457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9D405-0B05-4425-80BE-473BFB909CD7}"/>
              </a:ext>
            </a:extLst>
          </p:cNvPr>
          <p:cNvSpPr/>
          <p:nvPr/>
        </p:nvSpPr>
        <p:spPr>
          <a:xfrm>
            <a:off x="1609260" y="6116608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Civil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Society</a:t>
            </a:r>
            <a:r>
              <a:rPr lang="it-IT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Fund </a:t>
            </a:r>
            <a:r>
              <a:rPr lang="it-IT" sz="2000" b="1" dirty="0">
                <a:solidFill>
                  <a:srgbClr val="002060"/>
                </a:solidFill>
                <a:latin typeface="Calibri Light" pitchFamily="34" charset="0"/>
                <a:cs typeface="Arial" pitchFamily="34" charset="0"/>
              </a:rPr>
              <a:t>III</a:t>
            </a:r>
            <a:endParaRPr lang="en-US" sz="2000" b="1" dirty="0">
              <a:solidFill>
                <a:srgbClr val="00206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4F1719-502B-4453-A97C-373152EB3886}"/>
              </a:ext>
            </a:extLst>
          </p:cNvPr>
          <p:cNvSpPr txBox="1">
            <a:spLocks/>
          </p:cNvSpPr>
          <p:nvPr/>
        </p:nvSpPr>
        <p:spPr>
          <a:xfrm>
            <a:off x="7910343" y="6105844"/>
            <a:ext cx="1280160" cy="619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it-IT" sz="1200" b="1" dirty="0">
                <a:solidFill>
                  <a:srgbClr val="009DD9"/>
                </a:solidFill>
                <a:latin typeface="Comic Sans MS" pitchFamily="66" charset="0"/>
                <a:cs typeface="Arial" pitchFamily="34" charset="0"/>
              </a:rPr>
              <a:t>www.csf3.org</a:t>
            </a:r>
            <a:endParaRPr lang="en-US" sz="1000" b="1" dirty="0">
              <a:solidFill>
                <a:srgbClr val="009DD9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D98985-C3B6-4619-AA7D-777B751D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8" y="6528787"/>
            <a:ext cx="4858933" cy="329213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B9EBFED-557B-46EA-A565-DC07C2F6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specific objective(s)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this call for proposals are: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Strengthening citizens’ voice for policy dialogue;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Reinforcing citizens’ role in the monitoring of national policies; and,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Strengthening the sustainability and contribution of CSOs, including those working on gender equality and women’s empowerment, and of women’s groups to the development and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democratisation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process.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97BD27B6-B8E4-4555-9A31-003B49F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8" y="274638"/>
            <a:ext cx="9719787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Objectives of this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CfP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(Contd.)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11353</TotalTime>
  <Words>5762</Words>
  <Application>Microsoft Office PowerPoint</Application>
  <PresentationFormat>Custom</PresentationFormat>
  <Paragraphs>847</Paragraphs>
  <Slides>89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9" baseType="lpstr">
      <vt:lpstr>Arial</vt:lpstr>
      <vt:lpstr>Arial Black</vt:lpstr>
      <vt:lpstr>Calibri</vt:lpstr>
      <vt:lpstr>Calibri Light</vt:lpstr>
      <vt:lpstr>Comic Sans MS</vt:lpstr>
      <vt:lpstr>Wingdings</vt:lpstr>
      <vt:lpstr>Custom Design</vt:lpstr>
      <vt:lpstr>1_Custom Design</vt:lpstr>
      <vt:lpstr>2_Office Theme</vt:lpstr>
      <vt:lpstr>Document</vt:lpstr>
      <vt:lpstr> </vt:lpstr>
      <vt:lpstr>Objectives of Information Session </vt:lpstr>
      <vt:lpstr>Programme</vt:lpstr>
      <vt:lpstr> INFORMATION SESSION- Part 1 </vt:lpstr>
      <vt:lpstr>Points to Note</vt:lpstr>
      <vt:lpstr>Points to Note (Contd.)</vt:lpstr>
      <vt:lpstr> Evaluation &amp; Award Process   </vt:lpstr>
      <vt:lpstr>Objectives of this CfP</vt:lpstr>
      <vt:lpstr>Objectives of this CfP (Contd.)</vt:lpstr>
      <vt:lpstr>Areas of priority - Actions that:</vt:lpstr>
      <vt:lpstr>  Added Value elements &amp;  Other cross-cutting issues  </vt:lpstr>
      <vt:lpstr>Amount of Funds Available: EUR 11.75m</vt:lpstr>
      <vt:lpstr> Themes under Lot 1:  Democratic Governance &amp; Rule of Law </vt:lpstr>
      <vt:lpstr>Themes under Lot 2: Service Delivery &amp; Community Engagement</vt:lpstr>
      <vt:lpstr>Themes under Lot 3: Gender equality, women’s &amp; girls’ empowerment &amp; protection</vt:lpstr>
      <vt:lpstr>What kinds of Actions can be proposed?</vt:lpstr>
      <vt:lpstr>Examples of ineligible actions </vt:lpstr>
      <vt:lpstr>Duration of Actions</vt:lpstr>
      <vt:lpstr> Size of Grants </vt:lpstr>
      <vt:lpstr> Rules governing Co-financing  </vt:lpstr>
      <vt:lpstr>Contributions In Kind</vt:lpstr>
      <vt:lpstr>Eligibility of Lead Applicant </vt:lpstr>
      <vt:lpstr>Eligibility of Lead Applicant (contd.)</vt:lpstr>
      <vt:lpstr>Eligibility of Lead Applicant (contd.)</vt:lpstr>
      <vt:lpstr>Eligibility of Co-Applicants </vt:lpstr>
      <vt:lpstr>Eligibility of Co-Applicants (Cont.) </vt:lpstr>
      <vt:lpstr>Affiliated Entities </vt:lpstr>
      <vt:lpstr>Associates &amp; Contractors </vt:lpstr>
      <vt:lpstr>Number of applications &amp; grants  per applicant</vt:lpstr>
      <vt:lpstr>Application Procedure  </vt:lpstr>
      <vt:lpstr>Application Procedure (cont..)</vt:lpstr>
      <vt:lpstr>Application Procedure (cont..) </vt:lpstr>
      <vt:lpstr>Application Procedure (cont…) </vt:lpstr>
      <vt:lpstr>Application Procedure (cont…)</vt:lpstr>
      <vt:lpstr>Application Procedure (cont…)</vt:lpstr>
      <vt:lpstr>Clarifications and Feedback </vt:lpstr>
      <vt:lpstr>Tentative timeline for rest of CfP</vt:lpstr>
      <vt:lpstr> INFORMATION SESSION- Part 2 </vt:lpstr>
      <vt:lpstr>How to complete the Concept Note Application Form</vt:lpstr>
      <vt:lpstr>Concept Note Format (continued…)</vt:lpstr>
      <vt:lpstr>Description of the Action</vt:lpstr>
      <vt:lpstr>Description of the Action (continued)</vt:lpstr>
      <vt:lpstr>Relevance of the Action</vt:lpstr>
      <vt:lpstr>Finally, the Lead Applicant should…..</vt:lpstr>
      <vt:lpstr>On line Application Process: PADOR</vt:lpstr>
      <vt:lpstr>On line Application Process-PADOR</vt:lpstr>
      <vt:lpstr>On line Application Process: PADOR</vt:lpstr>
      <vt:lpstr>On line Application Process - CN</vt:lpstr>
      <vt:lpstr>On line Application Process-CN</vt:lpstr>
      <vt:lpstr>On line Application Process - CN</vt:lpstr>
      <vt:lpstr>On line Application Process - CN</vt:lpstr>
      <vt:lpstr>On line Application Process - CN</vt:lpstr>
      <vt:lpstr>Advice on preparing your Concept / Project Idea</vt:lpstr>
      <vt:lpstr>What is the Logical Framework Approach?</vt:lpstr>
      <vt:lpstr>The Logical Framework Approach</vt:lpstr>
      <vt:lpstr>Overview of Stakeholder Analysis</vt:lpstr>
      <vt:lpstr>Overview of Stakeholder Analysis (Contd.)</vt:lpstr>
      <vt:lpstr>Stakeholder Analysis Matrix – E.g.</vt:lpstr>
      <vt:lpstr>Why is Stakeholder Analysis important?</vt:lpstr>
      <vt:lpstr>How to Establish a Problem Tree</vt:lpstr>
      <vt:lpstr>How to Establish a Problem Tree (Contd.)</vt:lpstr>
      <vt:lpstr>Simple Example of Problem Tree</vt:lpstr>
      <vt:lpstr>From Problems to Objectives</vt:lpstr>
      <vt:lpstr>Simple Example of an Objectives Tree</vt:lpstr>
      <vt:lpstr>Why is this approach important  for this CfP?</vt:lpstr>
      <vt:lpstr>Why is this approach important  for this CfP? (Contd.)</vt:lpstr>
      <vt:lpstr>Requirements at CN Stage</vt:lpstr>
      <vt:lpstr>Requirements at Full Application Stage</vt:lpstr>
      <vt:lpstr>Basic Structure of a Logical Framework  </vt:lpstr>
      <vt:lpstr>PowerPoint Presentation</vt:lpstr>
      <vt:lpstr>PowerPoint Presentation</vt:lpstr>
      <vt:lpstr>Tips on writing the overall &amp; specific objectives, outputs &amp; activities</vt:lpstr>
      <vt:lpstr>Tips on writing the overall &amp; specific objectives, outputs &amp; activities (Contd.)</vt:lpstr>
      <vt:lpstr>Tips on writing the overall &amp; specific objectives, outputs &amp; activities (Contd.)</vt:lpstr>
      <vt:lpstr>Tips on writing the overall &amp; specific objectives, outputs &amp; activities (Contd.)</vt:lpstr>
      <vt:lpstr>Some Definitions of Terms</vt:lpstr>
      <vt:lpstr>Gender as a priority cross-cutting issue</vt:lpstr>
      <vt:lpstr>Relevance of the Action (from gender perspective)</vt:lpstr>
      <vt:lpstr>Relevance of the Action (from gender perspective)….</vt:lpstr>
      <vt:lpstr>Design of the Action (gender perspective)</vt:lpstr>
      <vt:lpstr>Important points to remember about Concept Note</vt:lpstr>
      <vt:lpstr>Common mistakes</vt:lpstr>
      <vt:lpstr> Common mistakes…..</vt:lpstr>
      <vt:lpstr>Common mistakes….</vt:lpstr>
      <vt:lpstr>Common Weaknesses in CNs</vt:lpstr>
      <vt:lpstr>CONTACT PERSONS</vt:lpstr>
      <vt:lpstr>USEFUL RESOURCES</vt:lpstr>
      <vt:lpstr>USEFUL RESOURCES (continued)</vt:lpstr>
      <vt:lpstr>End of Presentation</vt:lpstr>
    </vt:vector>
  </TitlesOfParts>
  <Company>ORANGESWITCH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Abiy Solomon</dc:creator>
  <cp:lastModifiedBy>andy neill</cp:lastModifiedBy>
  <cp:revision>295</cp:revision>
  <cp:lastPrinted>2019-03-18T12:16:57Z</cp:lastPrinted>
  <dcterms:created xsi:type="dcterms:W3CDTF">2012-11-13T06:47:21Z</dcterms:created>
  <dcterms:modified xsi:type="dcterms:W3CDTF">2019-04-11T07:45:34Z</dcterms:modified>
</cp:coreProperties>
</file>